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5" r:id="rId1"/>
  </p:sldMasterIdLst>
  <p:notesMasterIdLst>
    <p:notesMasterId r:id="rId47"/>
  </p:notesMasterIdLst>
  <p:sldIdLst>
    <p:sldId id="500" r:id="rId2"/>
    <p:sldId id="282" r:id="rId3"/>
    <p:sldId id="283" r:id="rId4"/>
    <p:sldId id="457" r:id="rId5"/>
    <p:sldId id="496" r:id="rId6"/>
    <p:sldId id="273" r:id="rId7"/>
    <p:sldId id="463" r:id="rId8"/>
    <p:sldId id="274" r:id="rId9"/>
    <p:sldId id="275" r:id="rId10"/>
    <p:sldId id="276" r:id="rId11"/>
    <p:sldId id="277" r:id="rId12"/>
    <p:sldId id="340" r:id="rId13"/>
    <p:sldId id="454" r:id="rId14"/>
    <p:sldId id="464" r:id="rId15"/>
    <p:sldId id="465" r:id="rId16"/>
    <p:sldId id="466" r:id="rId17"/>
    <p:sldId id="455" r:id="rId18"/>
    <p:sldId id="493" r:id="rId19"/>
    <p:sldId id="467" r:id="rId20"/>
    <p:sldId id="469" r:id="rId21"/>
    <p:sldId id="470" r:id="rId22"/>
    <p:sldId id="475" r:id="rId23"/>
    <p:sldId id="476" r:id="rId24"/>
    <p:sldId id="481" r:id="rId25"/>
    <p:sldId id="482" r:id="rId26"/>
    <p:sldId id="483" r:id="rId27"/>
    <p:sldId id="485" r:id="rId28"/>
    <p:sldId id="484" r:id="rId29"/>
    <p:sldId id="488" r:id="rId30"/>
    <p:sldId id="489" r:id="rId31"/>
    <p:sldId id="490" r:id="rId32"/>
    <p:sldId id="491" r:id="rId33"/>
    <p:sldId id="492" r:id="rId34"/>
    <p:sldId id="498" r:id="rId35"/>
    <p:sldId id="499" r:id="rId36"/>
    <p:sldId id="477" r:id="rId37"/>
    <p:sldId id="480" r:id="rId38"/>
    <p:sldId id="478" r:id="rId39"/>
    <p:sldId id="479" r:id="rId40"/>
    <p:sldId id="502" r:id="rId41"/>
    <p:sldId id="501" r:id="rId42"/>
    <p:sldId id="503" r:id="rId43"/>
    <p:sldId id="486" r:id="rId44"/>
    <p:sldId id="487" r:id="rId45"/>
    <p:sldId id="49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rson da Silva Biazon" initials="EdSB" lastIdx="1" clrIdx="0">
    <p:extLst>
      <p:ext uri="{19B8F6BF-5375-455C-9EA6-DF929625EA0E}">
        <p15:presenceInfo xmlns:p15="http://schemas.microsoft.com/office/powerpoint/2012/main" userId="53e06d6baa5d80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4B8"/>
    <a:srgbClr val="99FFCC"/>
    <a:srgbClr val="1C1C1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0A5F85-09D3-44EA-988F-6C46A2FA8F3F}" v="6" dt="2026-06-15T13:19:40.724"/>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1977" autoAdjust="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rson Biazon" userId="53e06d6baa5d8091" providerId="LiveId" clId="{A32F563A-83EC-4053-9FE9-320E1F3B307A}"/>
    <pc:docChg chg="custSel addSld delSld modSld sldOrd">
      <pc:chgData name="Everson Biazon" userId="53e06d6baa5d8091" providerId="LiveId" clId="{A32F563A-83EC-4053-9FE9-320E1F3B307A}" dt="2026-06-15T17:17:57.730" v="477" actId="123"/>
      <pc:docMkLst>
        <pc:docMk/>
      </pc:docMkLst>
      <pc:sldChg chg="del">
        <pc:chgData name="Everson Biazon" userId="53e06d6baa5d8091" providerId="LiveId" clId="{A32F563A-83EC-4053-9FE9-320E1F3B307A}" dt="2026-06-15T13:04:12.497" v="30" actId="47"/>
        <pc:sldMkLst>
          <pc:docMk/>
          <pc:sldMk cId="2210866551" sldId="256"/>
        </pc:sldMkLst>
      </pc:sldChg>
      <pc:sldChg chg="del">
        <pc:chgData name="Everson Biazon" userId="53e06d6baa5d8091" providerId="LiveId" clId="{A32F563A-83EC-4053-9FE9-320E1F3B307A}" dt="2026-06-15T13:05:47.377" v="31" actId="47"/>
        <pc:sldMkLst>
          <pc:docMk/>
          <pc:sldMk cId="3020949888" sldId="468"/>
        </pc:sldMkLst>
      </pc:sldChg>
      <pc:sldChg chg="del">
        <pc:chgData name="Everson Biazon" userId="53e06d6baa5d8091" providerId="LiveId" clId="{A32F563A-83EC-4053-9FE9-320E1F3B307A}" dt="2026-06-15T13:05:49.044" v="33" actId="47"/>
        <pc:sldMkLst>
          <pc:docMk/>
          <pc:sldMk cId="2865809158" sldId="471"/>
        </pc:sldMkLst>
      </pc:sldChg>
      <pc:sldChg chg="del">
        <pc:chgData name="Everson Biazon" userId="53e06d6baa5d8091" providerId="LiveId" clId="{A32F563A-83EC-4053-9FE9-320E1F3B307A}" dt="2026-06-15T13:05:48.255" v="32" actId="47"/>
        <pc:sldMkLst>
          <pc:docMk/>
          <pc:sldMk cId="1196724223" sldId="472"/>
        </pc:sldMkLst>
      </pc:sldChg>
      <pc:sldChg chg="ord">
        <pc:chgData name="Everson Biazon" userId="53e06d6baa5d8091" providerId="LiveId" clId="{A32F563A-83EC-4053-9FE9-320E1F3B307A}" dt="2026-06-15T13:12:08.240" v="42"/>
        <pc:sldMkLst>
          <pc:docMk/>
          <pc:sldMk cId="686929672" sldId="477"/>
        </pc:sldMkLst>
      </pc:sldChg>
      <pc:sldChg chg="ord">
        <pc:chgData name="Everson Biazon" userId="53e06d6baa5d8091" providerId="LiveId" clId="{A32F563A-83EC-4053-9FE9-320E1F3B307A}" dt="2026-06-15T13:12:08.240" v="42"/>
        <pc:sldMkLst>
          <pc:docMk/>
          <pc:sldMk cId="1732012867" sldId="478"/>
        </pc:sldMkLst>
      </pc:sldChg>
      <pc:sldChg chg="ord">
        <pc:chgData name="Everson Biazon" userId="53e06d6baa5d8091" providerId="LiveId" clId="{A32F563A-83EC-4053-9FE9-320E1F3B307A}" dt="2026-06-15T13:12:08.240" v="42"/>
        <pc:sldMkLst>
          <pc:docMk/>
          <pc:sldMk cId="2593670163" sldId="479"/>
        </pc:sldMkLst>
      </pc:sldChg>
      <pc:sldChg chg="ord">
        <pc:chgData name="Everson Biazon" userId="53e06d6baa5d8091" providerId="LiveId" clId="{A32F563A-83EC-4053-9FE9-320E1F3B307A}" dt="2026-06-15T13:12:31.415" v="46"/>
        <pc:sldMkLst>
          <pc:docMk/>
          <pc:sldMk cId="925042227" sldId="480"/>
        </pc:sldMkLst>
      </pc:sldChg>
      <pc:sldChg chg="ord">
        <pc:chgData name="Everson Biazon" userId="53e06d6baa5d8091" providerId="LiveId" clId="{A32F563A-83EC-4053-9FE9-320E1F3B307A}" dt="2026-06-15T13:22:10.507" v="475"/>
        <pc:sldMkLst>
          <pc:docMk/>
          <pc:sldMk cId="4263264515" sldId="486"/>
        </pc:sldMkLst>
      </pc:sldChg>
      <pc:sldChg chg="ord">
        <pc:chgData name="Everson Biazon" userId="53e06d6baa5d8091" providerId="LiveId" clId="{A32F563A-83EC-4053-9FE9-320E1F3B307A}" dt="2026-06-15T13:22:10.507" v="475"/>
        <pc:sldMkLst>
          <pc:docMk/>
          <pc:sldMk cId="2735394409" sldId="487"/>
        </pc:sldMkLst>
      </pc:sldChg>
      <pc:sldChg chg="modSp mod">
        <pc:chgData name="Everson Biazon" userId="53e06d6baa5d8091" providerId="LiveId" clId="{A32F563A-83EC-4053-9FE9-320E1F3B307A}" dt="2026-06-15T17:17:57.730" v="477" actId="123"/>
        <pc:sldMkLst>
          <pc:docMk/>
          <pc:sldMk cId="633190902" sldId="489"/>
        </pc:sldMkLst>
        <pc:spChg chg="mod">
          <ac:chgData name="Everson Biazon" userId="53e06d6baa5d8091" providerId="LiveId" clId="{A32F563A-83EC-4053-9FE9-320E1F3B307A}" dt="2026-06-15T17:17:57.730" v="477" actId="123"/>
          <ac:spMkLst>
            <pc:docMk/>
            <pc:sldMk cId="633190902" sldId="489"/>
            <ac:spMk id="15" creationId="{1BB4364D-4D26-79D3-82AA-998B229DB263}"/>
          </ac:spMkLst>
        </pc:spChg>
      </pc:sldChg>
      <pc:sldChg chg="del">
        <pc:chgData name="Everson Biazon" userId="53e06d6baa5d8091" providerId="LiveId" clId="{A32F563A-83EC-4053-9FE9-320E1F3B307A}" dt="2026-06-15T13:05:49.783" v="34" actId="47"/>
        <pc:sldMkLst>
          <pc:docMk/>
          <pc:sldMk cId="3626463994" sldId="495"/>
        </pc:sldMkLst>
      </pc:sldChg>
      <pc:sldChg chg="addSp modSp add mod">
        <pc:chgData name="Everson Biazon" userId="53e06d6baa5d8091" providerId="LiveId" clId="{A32F563A-83EC-4053-9FE9-320E1F3B307A}" dt="2026-06-15T13:04:05.224" v="29" actId="207"/>
        <pc:sldMkLst>
          <pc:docMk/>
          <pc:sldMk cId="0" sldId="500"/>
        </pc:sldMkLst>
        <pc:spChg chg="add mod">
          <ac:chgData name="Everson Biazon" userId="53e06d6baa5d8091" providerId="LiveId" clId="{A32F563A-83EC-4053-9FE9-320E1F3B307A}" dt="2026-06-15T13:04:05.224" v="29" actId="207"/>
          <ac:spMkLst>
            <pc:docMk/>
            <pc:sldMk cId="0" sldId="500"/>
            <ac:spMk id="2" creationId="{1283CB14-03E0-AAAE-2871-A98825CFDACA}"/>
          </ac:spMkLst>
        </pc:spChg>
        <pc:spChg chg="mod">
          <ac:chgData name="Everson Biazon" userId="53e06d6baa5d8091" providerId="LiveId" clId="{A32F563A-83EC-4053-9FE9-320E1F3B307A}" dt="2026-06-15T13:03:50.379" v="27" actId="20577"/>
          <ac:spMkLst>
            <pc:docMk/>
            <pc:sldMk cId="0" sldId="500"/>
            <ac:spMk id="55" creationId="{00000000-0000-0000-0000-000000000000}"/>
          </ac:spMkLst>
        </pc:spChg>
      </pc:sldChg>
      <pc:sldChg chg="addSp delSp modSp add mod ord">
        <pc:chgData name="Everson Biazon" userId="53e06d6baa5d8091" providerId="LiveId" clId="{A32F563A-83EC-4053-9FE9-320E1F3B307A}" dt="2026-06-15T13:19:47.274" v="469" actId="14100"/>
        <pc:sldMkLst>
          <pc:docMk/>
          <pc:sldMk cId="1666655650" sldId="501"/>
        </pc:sldMkLst>
        <pc:spChg chg="add del mod">
          <ac:chgData name="Everson Biazon" userId="53e06d6baa5d8091" providerId="LiveId" clId="{A32F563A-83EC-4053-9FE9-320E1F3B307A}" dt="2026-06-15T13:19:31.041" v="464" actId="478"/>
          <ac:spMkLst>
            <pc:docMk/>
            <pc:sldMk cId="1666655650" sldId="501"/>
            <ac:spMk id="2" creationId="{95447550-7E0B-C405-131E-5E95C426C516}"/>
          </ac:spMkLst>
        </pc:spChg>
        <pc:spChg chg="add del mod">
          <ac:chgData name="Everson Biazon" userId="53e06d6baa5d8091" providerId="LiveId" clId="{A32F563A-83EC-4053-9FE9-320E1F3B307A}" dt="2026-06-15T13:19:33.315" v="465" actId="478"/>
          <ac:spMkLst>
            <pc:docMk/>
            <pc:sldMk cId="1666655650" sldId="501"/>
            <ac:spMk id="9" creationId="{84EFDE43-C3FD-75E8-5C93-9897C0394D2F}"/>
          </ac:spMkLst>
        </pc:spChg>
        <pc:spChg chg="mod">
          <ac:chgData name="Everson Biazon" userId="53e06d6baa5d8091" providerId="LiveId" clId="{A32F563A-83EC-4053-9FE9-320E1F3B307A}" dt="2026-06-15T13:19:40.724" v="467" actId="1076"/>
          <ac:spMkLst>
            <pc:docMk/>
            <pc:sldMk cId="1666655650" sldId="501"/>
            <ac:spMk id="15" creationId="{B55B4363-8014-ED1E-2A70-0A1A5A742FA5}"/>
          </ac:spMkLst>
        </pc:spChg>
        <pc:picChg chg="add mod">
          <ac:chgData name="Everson Biazon" userId="53e06d6baa5d8091" providerId="LiveId" clId="{A32F563A-83EC-4053-9FE9-320E1F3B307A}" dt="2026-06-15T13:19:47.274" v="469" actId="14100"/>
          <ac:picMkLst>
            <pc:docMk/>
            <pc:sldMk cId="1666655650" sldId="501"/>
            <ac:picMk id="14" creationId="{82305556-93F1-FC3A-6501-5E7EE10A7E3F}"/>
          </ac:picMkLst>
        </pc:picChg>
      </pc:sldChg>
      <pc:sldChg chg="modSp add mod">
        <pc:chgData name="Everson Biazon" userId="53e06d6baa5d8091" providerId="LiveId" clId="{A32F563A-83EC-4053-9FE9-320E1F3B307A}" dt="2026-06-15T13:17:08.800" v="440" actId="123"/>
        <pc:sldMkLst>
          <pc:docMk/>
          <pc:sldMk cId="3519605642" sldId="502"/>
        </pc:sldMkLst>
        <pc:spChg chg="mod">
          <ac:chgData name="Everson Biazon" userId="53e06d6baa5d8091" providerId="LiveId" clId="{A32F563A-83EC-4053-9FE9-320E1F3B307A}" dt="2026-06-15T13:17:08.800" v="440" actId="123"/>
          <ac:spMkLst>
            <pc:docMk/>
            <pc:sldMk cId="3519605642" sldId="502"/>
            <ac:spMk id="15" creationId="{5B660D3D-F107-1490-8915-2AA0CC551EA9}"/>
          </ac:spMkLst>
        </pc:spChg>
      </pc:sldChg>
      <pc:sldChg chg="addSp delSp modSp add mod">
        <pc:chgData name="Everson Biazon" userId="53e06d6baa5d8091" providerId="LiveId" clId="{A32F563A-83EC-4053-9FE9-320E1F3B307A}" dt="2026-06-15T13:20:31.074" v="473" actId="1076"/>
        <pc:sldMkLst>
          <pc:docMk/>
          <pc:sldMk cId="3257028523" sldId="503"/>
        </pc:sldMkLst>
        <pc:picChg chg="add mod">
          <ac:chgData name="Everson Biazon" userId="53e06d6baa5d8091" providerId="LiveId" clId="{A32F563A-83EC-4053-9FE9-320E1F3B307A}" dt="2026-06-15T13:20:31.074" v="473" actId="1076"/>
          <ac:picMkLst>
            <pc:docMk/>
            <pc:sldMk cId="3257028523" sldId="503"/>
            <ac:picMk id="9" creationId="{76AF469E-EE2E-319F-4B63-AC4D810C26B0}"/>
          </ac:picMkLst>
        </pc:picChg>
        <pc:picChg chg="del">
          <ac:chgData name="Everson Biazon" userId="53e06d6baa5d8091" providerId="LiveId" clId="{A32F563A-83EC-4053-9FE9-320E1F3B307A}" dt="2026-06-15T13:19:55.083" v="471" actId="478"/>
          <ac:picMkLst>
            <pc:docMk/>
            <pc:sldMk cId="3257028523" sldId="503"/>
            <ac:picMk id="14" creationId="{609076B5-349A-99F9-80F8-DEF1BD72BC8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1F8290-6D3E-4562-9B76-E772223A0D5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A06BBF6-12B7-407F-9542-318C64FCB40B}">
      <dgm:prSet custT="1"/>
      <dgm:spPr/>
      <dgm:t>
        <a:bodyPr/>
        <a:lstStyle/>
        <a:p>
          <a:pPr algn="ctr">
            <a:lnSpc>
              <a:spcPct val="100000"/>
            </a:lnSpc>
          </a:pPr>
          <a:r>
            <a:rPr lang="pt-BR" sz="2400" b="1" i="0" dirty="0"/>
            <a:t>Gestor do Contrato – Decreto 10.086/22</a:t>
          </a:r>
          <a:endParaRPr lang="en-US" sz="2400" dirty="0"/>
        </a:p>
      </dgm:t>
    </dgm:pt>
    <dgm:pt modelId="{4763EB43-283A-4708-B37C-984BAC300286}" type="parTrans" cxnId="{F35C1CFE-54FD-4BB7-9CA4-80CA456C65A2}">
      <dgm:prSet/>
      <dgm:spPr/>
      <dgm:t>
        <a:bodyPr/>
        <a:lstStyle/>
        <a:p>
          <a:endParaRPr lang="en-US"/>
        </a:p>
      </dgm:t>
    </dgm:pt>
    <dgm:pt modelId="{3970520B-3480-44E3-B570-7F9F57DE825F}" type="sibTrans" cxnId="{F35C1CFE-54FD-4BB7-9CA4-80CA456C65A2}">
      <dgm:prSet/>
      <dgm:spPr/>
      <dgm:t>
        <a:bodyPr/>
        <a:lstStyle/>
        <a:p>
          <a:endParaRPr lang="en-US"/>
        </a:p>
      </dgm:t>
    </dgm:pt>
    <dgm:pt modelId="{FAA95681-F853-4470-9BC3-0DD58CA6BF0E}">
      <dgm:prSet/>
      <dgm:spPr/>
      <dgm:t>
        <a:bodyPr/>
        <a:lstStyle/>
        <a:p>
          <a:pPr>
            <a:lnSpc>
              <a:spcPct val="100000"/>
            </a:lnSpc>
          </a:pPr>
          <a:r>
            <a:rPr lang="pt-BR" b="1"/>
            <a:t>Art. 10.</a:t>
          </a:r>
          <a:r>
            <a:rPr lang="pt-BR"/>
            <a:t> O gestor do contrato é o gerente funcional, designado pela autoridade máxima, ou por quem ela delegar, com atribuições administrativas e a função de administrar o contrato, desde sua concepção até a finalização, especialmente:</a:t>
          </a:r>
          <a:endParaRPr lang="en-US"/>
        </a:p>
      </dgm:t>
    </dgm:pt>
    <dgm:pt modelId="{E0598063-A9B3-4697-9C41-373260E960E9}" type="parTrans" cxnId="{13AC175C-BD11-49F7-9521-7310996D3510}">
      <dgm:prSet/>
      <dgm:spPr/>
      <dgm:t>
        <a:bodyPr/>
        <a:lstStyle/>
        <a:p>
          <a:endParaRPr lang="en-US"/>
        </a:p>
      </dgm:t>
    </dgm:pt>
    <dgm:pt modelId="{5527FC85-39C4-46FB-AAB1-59A5032550A5}" type="sibTrans" cxnId="{13AC175C-BD11-49F7-9521-7310996D3510}">
      <dgm:prSet/>
      <dgm:spPr/>
      <dgm:t>
        <a:bodyPr/>
        <a:lstStyle/>
        <a:p>
          <a:endParaRPr lang="en-US"/>
        </a:p>
      </dgm:t>
    </dgm:pt>
    <dgm:pt modelId="{3C91D03B-6DC7-4831-BCE6-E456F6FCDCEC}">
      <dgm:prSet/>
      <dgm:spPr/>
      <dgm:t>
        <a:bodyPr/>
        <a:lstStyle/>
        <a:p>
          <a:pPr>
            <a:lnSpc>
              <a:spcPct val="100000"/>
            </a:lnSpc>
          </a:pPr>
          <a:r>
            <a:rPr lang="pt-BR" b="1"/>
            <a:t>I -</a:t>
          </a:r>
          <a:r>
            <a:rPr lang="pt-BR"/>
            <a:t> analisar a documentação que antecede o pagamento;</a:t>
          </a:r>
          <a:endParaRPr lang="en-US"/>
        </a:p>
      </dgm:t>
    </dgm:pt>
    <dgm:pt modelId="{691EA11A-7C61-40EF-A343-80D46804DCFD}" type="parTrans" cxnId="{42CD175B-46ED-4742-9048-3123E45A6BEF}">
      <dgm:prSet/>
      <dgm:spPr/>
      <dgm:t>
        <a:bodyPr/>
        <a:lstStyle/>
        <a:p>
          <a:endParaRPr lang="en-US"/>
        </a:p>
      </dgm:t>
    </dgm:pt>
    <dgm:pt modelId="{42B39D2C-8E1A-4762-83F0-759D5593CD1B}" type="sibTrans" cxnId="{42CD175B-46ED-4742-9048-3123E45A6BEF}">
      <dgm:prSet/>
      <dgm:spPr/>
      <dgm:t>
        <a:bodyPr/>
        <a:lstStyle/>
        <a:p>
          <a:endParaRPr lang="en-US"/>
        </a:p>
      </dgm:t>
    </dgm:pt>
    <dgm:pt modelId="{50E3F3F6-E218-4C02-8262-AB33A7986C1E}">
      <dgm:prSet/>
      <dgm:spPr/>
      <dgm:t>
        <a:bodyPr/>
        <a:lstStyle/>
        <a:p>
          <a:pPr>
            <a:lnSpc>
              <a:spcPct val="100000"/>
            </a:lnSpc>
          </a:pPr>
          <a:r>
            <a:rPr lang="pt-BR" b="1"/>
            <a:t>II -</a:t>
          </a:r>
          <a:r>
            <a:rPr lang="pt-BR"/>
            <a:t> analisar os pedidos de reequilíbrio econômico-financeiro do contrato;</a:t>
          </a:r>
          <a:endParaRPr lang="en-US"/>
        </a:p>
      </dgm:t>
    </dgm:pt>
    <dgm:pt modelId="{3BE2A720-DC65-4248-BAB8-956C01561B5D}" type="parTrans" cxnId="{050CA84E-DCF4-4543-9B30-5DBA6672B772}">
      <dgm:prSet/>
      <dgm:spPr/>
      <dgm:t>
        <a:bodyPr/>
        <a:lstStyle/>
        <a:p>
          <a:endParaRPr lang="en-US"/>
        </a:p>
      </dgm:t>
    </dgm:pt>
    <dgm:pt modelId="{40BC7798-8277-463B-B6BA-C14F02E4B01B}" type="sibTrans" cxnId="{050CA84E-DCF4-4543-9B30-5DBA6672B772}">
      <dgm:prSet/>
      <dgm:spPr/>
      <dgm:t>
        <a:bodyPr/>
        <a:lstStyle/>
        <a:p>
          <a:endParaRPr lang="en-US"/>
        </a:p>
      </dgm:t>
    </dgm:pt>
    <dgm:pt modelId="{56CDC7BB-03C7-4A16-86AA-CD98D2CC3478}">
      <dgm:prSet/>
      <dgm:spPr/>
      <dgm:t>
        <a:bodyPr/>
        <a:lstStyle/>
        <a:p>
          <a:pPr>
            <a:lnSpc>
              <a:spcPct val="100000"/>
            </a:lnSpc>
          </a:pPr>
          <a:r>
            <a:rPr lang="pt-BR" b="1"/>
            <a:t>III -</a:t>
          </a:r>
          <a:r>
            <a:rPr lang="pt-BR"/>
            <a:t> analisar eventuais alterações contratuais, após ouvido o fiscal do contrato;</a:t>
          </a:r>
          <a:endParaRPr lang="en-US"/>
        </a:p>
      </dgm:t>
    </dgm:pt>
    <dgm:pt modelId="{C77C0D13-82C3-4A24-A48E-D1131DF4B5A2}" type="parTrans" cxnId="{7C04F42B-6DA7-4E0F-8C88-244BA6D73221}">
      <dgm:prSet/>
      <dgm:spPr/>
      <dgm:t>
        <a:bodyPr/>
        <a:lstStyle/>
        <a:p>
          <a:endParaRPr lang="en-US"/>
        </a:p>
      </dgm:t>
    </dgm:pt>
    <dgm:pt modelId="{BF7346C8-7F4A-408F-BF92-81DEADFBEB5E}" type="sibTrans" cxnId="{7C04F42B-6DA7-4E0F-8C88-244BA6D73221}">
      <dgm:prSet/>
      <dgm:spPr/>
      <dgm:t>
        <a:bodyPr/>
        <a:lstStyle/>
        <a:p>
          <a:endParaRPr lang="en-US"/>
        </a:p>
      </dgm:t>
    </dgm:pt>
    <dgm:pt modelId="{32F5A514-C995-4815-B24D-76776D7392AA}">
      <dgm:prSet/>
      <dgm:spPr/>
      <dgm:t>
        <a:bodyPr/>
        <a:lstStyle/>
        <a:p>
          <a:pPr>
            <a:lnSpc>
              <a:spcPct val="100000"/>
            </a:lnSpc>
          </a:pPr>
          <a:r>
            <a:rPr lang="pt-BR" b="1"/>
            <a:t>IV -</a:t>
          </a:r>
          <a:r>
            <a:rPr lang="pt-BR"/>
            <a:t> analisar os documentos referentes ao recebimento do objeto contratado;</a:t>
          </a:r>
          <a:endParaRPr lang="en-US"/>
        </a:p>
      </dgm:t>
    </dgm:pt>
    <dgm:pt modelId="{777E1B76-6352-4790-AB32-4C7A80BCCA38}" type="parTrans" cxnId="{30F00AF4-B7D5-44E7-B649-03D4DC98E789}">
      <dgm:prSet/>
      <dgm:spPr/>
      <dgm:t>
        <a:bodyPr/>
        <a:lstStyle/>
        <a:p>
          <a:endParaRPr lang="en-US"/>
        </a:p>
      </dgm:t>
    </dgm:pt>
    <dgm:pt modelId="{A294978B-3ABB-430F-8AB3-62EF9CFEA7CC}" type="sibTrans" cxnId="{30F00AF4-B7D5-44E7-B649-03D4DC98E789}">
      <dgm:prSet/>
      <dgm:spPr/>
      <dgm:t>
        <a:bodyPr/>
        <a:lstStyle/>
        <a:p>
          <a:endParaRPr lang="en-US"/>
        </a:p>
      </dgm:t>
    </dgm:pt>
    <dgm:pt modelId="{99E3BB49-03FE-4B64-A8D8-998B1184ED95}">
      <dgm:prSet/>
      <dgm:spPr/>
      <dgm:t>
        <a:bodyPr/>
        <a:lstStyle/>
        <a:p>
          <a:pPr>
            <a:lnSpc>
              <a:spcPct val="100000"/>
            </a:lnSpc>
          </a:pPr>
          <a:r>
            <a:rPr lang="pt-BR" b="1"/>
            <a:t>V -</a:t>
          </a:r>
          <a:r>
            <a:rPr lang="pt-BR"/>
            <a:t> acompanhar o desenvolvimento da execução através de relatórios e demais documentos relativos ao objeto contratado;</a:t>
          </a:r>
          <a:endParaRPr lang="en-US"/>
        </a:p>
      </dgm:t>
    </dgm:pt>
    <dgm:pt modelId="{11E0A2D4-965A-44E1-8AF5-56F457A56C14}" type="sibTrans" cxnId="{8AC7DED5-1A46-463C-BA48-A1C515AAE0B8}">
      <dgm:prSet/>
      <dgm:spPr/>
      <dgm:t>
        <a:bodyPr/>
        <a:lstStyle/>
        <a:p>
          <a:endParaRPr lang="en-US"/>
        </a:p>
      </dgm:t>
    </dgm:pt>
    <dgm:pt modelId="{B9423FDE-73D1-461C-A187-2AFD1267754F}" type="parTrans" cxnId="{8AC7DED5-1A46-463C-BA48-A1C515AAE0B8}">
      <dgm:prSet/>
      <dgm:spPr/>
      <dgm:t>
        <a:bodyPr/>
        <a:lstStyle/>
        <a:p>
          <a:endParaRPr lang="en-US"/>
        </a:p>
      </dgm:t>
    </dgm:pt>
    <dgm:pt modelId="{83BA75D9-E631-4DFB-B9B9-BA695D26D7B9}" type="pres">
      <dgm:prSet presAssocID="{171F8290-6D3E-4562-9B76-E772223A0D5E}" presName="vert0" presStyleCnt="0">
        <dgm:presLayoutVars>
          <dgm:dir/>
          <dgm:animOne val="branch"/>
          <dgm:animLvl val="lvl"/>
        </dgm:presLayoutVars>
      </dgm:prSet>
      <dgm:spPr/>
    </dgm:pt>
    <dgm:pt modelId="{EFB08801-0452-430F-8978-C91BF445BD14}" type="pres">
      <dgm:prSet presAssocID="{2A06BBF6-12B7-407F-9542-318C64FCB40B}" presName="thickLine" presStyleLbl="alignNode1" presStyleIdx="0" presStyleCnt="7"/>
      <dgm:spPr/>
    </dgm:pt>
    <dgm:pt modelId="{11C7AF8E-0BBF-46F8-ACD7-1B13A12EAD8F}" type="pres">
      <dgm:prSet presAssocID="{2A06BBF6-12B7-407F-9542-318C64FCB40B}" presName="horz1" presStyleCnt="0"/>
      <dgm:spPr/>
    </dgm:pt>
    <dgm:pt modelId="{DBE7909E-8CA1-4091-8643-1A9A025E4264}" type="pres">
      <dgm:prSet presAssocID="{2A06BBF6-12B7-407F-9542-318C64FCB40B}" presName="tx1" presStyleLbl="revTx" presStyleIdx="0" presStyleCnt="7"/>
      <dgm:spPr/>
    </dgm:pt>
    <dgm:pt modelId="{50FB19D1-A65C-45F3-9271-2D46C79A7BF1}" type="pres">
      <dgm:prSet presAssocID="{2A06BBF6-12B7-407F-9542-318C64FCB40B}" presName="vert1" presStyleCnt="0"/>
      <dgm:spPr/>
    </dgm:pt>
    <dgm:pt modelId="{8827DB8E-9CAD-479B-84F4-023E15A68D93}" type="pres">
      <dgm:prSet presAssocID="{FAA95681-F853-4470-9BC3-0DD58CA6BF0E}" presName="thickLine" presStyleLbl="alignNode1" presStyleIdx="1" presStyleCnt="7"/>
      <dgm:spPr/>
    </dgm:pt>
    <dgm:pt modelId="{1F39EF56-CFA3-45B5-8F02-6C5722B757D5}" type="pres">
      <dgm:prSet presAssocID="{FAA95681-F853-4470-9BC3-0DD58CA6BF0E}" presName="horz1" presStyleCnt="0"/>
      <dgm:spPr/>
    </dgm:pt>
    <dgm:pt modelId="{EED794C3-7EEB-483E-B029-7F49A10AB56A}" type="pres">
      <dgm:prSet presAssocID="{FAA95681-F853-4470-9BC3-0DD58CA6BF0E}" presName="tx1" presStyleLbl="revTx" presStyleIdx="1" presStyleCnt="7"/>
      <dgm:spPr/>
    </dgm:pt>
    <dgm:pt modelId="{F8DB49FF-59C6-4A9C-A1E1-64CEB7AF1814}" type="pres">
      <dgm:prSet presAssocID="{FAA95681-F853-4470-9BC3-0DD58CA6BF0E}" presName="vert1" presStyleCnt="0"/>
      <dgm:spPr/>
    </dgm:pt>
    <dgm:pt modelId="{F46D9D45-7C4C-488B-9C58-72A9E1A1919F}" type="pres">
      <dgm:prSet presAssocID="{3C91D03B-6DC7-4831-BCE6-E456F6FCDCEC}" presName="thickLine" presStyleLbl="alignNode1" presStyleIdx="2" presStyleCnt="7"/>
      <dgm:spPr/>
    </dgm:pt>
    <dgm:pt modelId="{D0106185-8637-4680-9255-F7CE71B74C79}" type="pres">
      <dgm:prSet presAssocID="{3C91D03B-6DC7-4831-BCE6-E456F6FCDCEC}" presName="horz1" presStyleCnt="0"/>
      <dgm:spPr/>
    </dgm:pt>
    <dgm:pt modelId="{2DF64FD9-96D8-4ABC-871F-BA74DAED952A}" type="pres">
      <dgm:prSet presAssocID="{3C91D03B-6DC7-4831-BCE6-E456F6FCDCEC}" presName="tx1" presStyleLbl="revTx" presStyleIdx="2" presStyleCnt="7"/>
      <dgm:spPr/>
    </dgm:pt>
    <dgm:pt modelId="{0F8CEF18-45BC-4BDC-87CD-AAD4D7F49625}" type="pres">
      <dgm:prSet presAssocID="{3C91D03B-6DC7-4831-BCE6-E456F6FCDCEC}" presName="vert1" presStyleCnt="0"/>
      <dgm:spPr/>
    </dgm:pt>
    <dgm:pt modelId="{F6140497-3C24-4366-8ABD-E0DEA5303D90}" type="pres">
      <dgm:prSet presAssocID="{50E3F3F6-E218-4C02-8262-AB33A7986C1E}" presName="thickLine" presStyleLbl="alignNode1" presStyleIdx="3" presStyleCnt="7"/>
      <dgm:spPr/>
    </dgm:pt>
    <dgm:pt modelId="{29D7E317-F81B-4ED5-AFF7-9DB155528ED5}" type="pres">
      <dgm:prSet presAssocID="{50E3F3F6-E218-4C02-8262-AB33A7986C1E}" presName="horz1" presStyleCnt="0"/>
      <dgm:spPr/>
    </dgm:pt>
    <dgm:pt modelId="{95CBBD6D-181D-42B6-AED7-D74E27131140}" type="pres">
      <dgm:prSet presAssocID="{50E3F3F6-E218-4C02-8262-AB33A7986C1E}" presName="tx1" presStyleLbl="revTx" presStyleIdx="3" presStyleCnt="7"/>
      <dgm:spPr/>
    </dgm:pt>
    <dgm:pt modelId="{528E17B0-FD6C-489D-8A9E-86EC8302DD16}" type="pres">
      <dgm:prSet presAssocID="{50E3F3F6-E218-4C02-8262-AB33A7986C1E}" presName="vert1" presStyleCnt="0"/>
      <dgm:spPr/>
    </dgm:pt>
    <dgm:pt modelId="{05A23898-B7A7-409C-A19B-6A64B078404A}" type="pres">
      <dgm:prSet presAssocID="{56CDC7BB-03C7-4A16-86AA-CD98D2CC3478}" presName="thickLine" presStyleLbl="alignNode1" presStyleIdx="4" presStyleCnt="7"/>
      <dgm:spPr/>
    </dgm:pt>
    <dgm:pt modelId="{9EA95D8B-24C4-4F3A-B822-94FD2F0A7874}" type="pres">
      <dgm:prSet presAssocID="{56CDC7BB-03C7-4A16-86AA-CD98D2CC3478}" presName="horz1" presStyleCnt="0"/>
      <dgm:spPr/>
    </dgm:pt>
    <dgm:pt modelId="{D520D533-9C84-4260-A37C-A08C7E607D63}" type="pres">
      <dgm:prSet presAssocID="{56CDC7BB-03C7-4A16-86AA-CD98D2CC3478}" presName="tx1" presStyleLbl="revTx" presStyleIdx="4" presStyleCnt="7"/>
      <dgm:spPr/>
    </dgm:pt>
    <dgm:pt modelId="{2AC49773-BBE3-484B-8CE5-3C43068ECF9D}" type="pres">
      <dgm:prSet presAssocID="{56CDC7BB-03C7-4A16-86AA-CD98D2CC3478}" presName="vert1" presStyleCnt="0"/>
      <dgm:spPr/>
    </dgm:pt>
    <dgm:pt modelId="{256A33A9-97C8-4FE0-BBAA-D1594EEBE439}" type="pres">
      <dgm:prSet presAssocID="{32F5A514-C995-4815-B24D-76776D7392AA}" presName="thickLine" presStyleLbl="alignNode1" presStyleIdx="5" presStyleCnt="7"/>
      <dgm:spPr/>
    </dgm:pt>
    <dgm:pt modelId="{0FD7FA67-6D85-404B-8156-8D7582B35DF7}" type="pres">
      <dgm:prSet presAssocID="{32F5A514-C995-4815-B24D-76776D7392AA}" presName="horz1" presStyleCnt="0"/>
      <dgm:spPr/>
    </dgm:pt>
    <dgm:pt modelId="{CEB40CCA-7608-453D-84E1-C0E4225782C7}" type="pres">
      <dgm:prSet presAssocID="{32F5A514-C995-4815-B24D-76776D7392AA}" presName="tx1" presStyleLbl="revTx" presStyleIdx="5" presStyleCnt="7"/>
      <dgm:spPr/>
    </dgm:pt>
    <dgm:pt modelId="{5EFA387D-4706-4E25-8F8C-49F9FCCB0949}" type="pres">
      <dgm:prSet presAssocID="{32F5A514-C995-4815-B24D-76776D7392AA}" presName="vert1" presStyleCnt="0"/>
      <dgm:spPr/>
    </dgm:pt>
    <dgm:pt modelId="{F185F8F2-03F1-4E83-9D3A-A3EF23B8B453}" type="pres">
      <dgm:prSet presAssocID="{99E3BB49-03FE-4B64-A8D8-998B1184ED95}" presName="thickLine" presStyleLbl="alignNode1" presStyleIdx="6" presStyleCnt="7"/>
      <dgm:spPr/>
    </dgm:pt>
    <dgm:pt modelId="{26B346D9-F5F2-42FD-AE5F-DF115AED9BF1}" type="pres">
      <dgm:prSet presAssocID="{99E3BB49-03FE-4B64-A8D8-998B1184ED95}" presName="horz1" presStyleCnt="0"/>
      <dgm:spPr/>
    </dgm:pt>
    <dgm:pt modelId="{7C59220B-4A97-4647-8105-3193A8B390AF}" type="pres">
      <dgm:prSet presAssocID="{99E3BB49-03FE-4B64-A8D8-998B1184ED95}" presName="tx1" presStyleLbl="revTx" presStyleIdx="6" presStyleCnt="7"/>
      <dgm:spPr/>
    </dgm:pt>
    <dgm:pt modelId="{A9583F97-94CE-4523-B22D-9E7E283AF7F0}" type="pres">
      <dgm:prSet presAssocID="{99E3BB49-03FE-4B64-A8D8-998B1184ED95}" presName="vert1" presStyleCnt="0"/>
      <dgm:spPr/>
    </dgm:pt>
  </dgm:ptLst>
  <dgm:cxnLst>
    <dgm:cxn modelId="{D6548901-CF74-4B30-8EDA-B37664F8A28A}" type="presOf" srcId="{99E3BB49-03FE-4B64-A8D8-998B1184ED95}" destId="{7C59220B-4A97-4647-8105-3193A8B390AF}" srcOrd="0" destOrd="0" presId="urn:microsoft.com/office/officeart/2008/layout/LinedList"/>
    <dgm:cxn modelId="{F762510D-CB49-4FB9-89C4-BCAA1CAD1D20}" type="presOf" srcId="{32F5A514-C995-4815-B24D-76776D7392AA}" destId="{CEB40CCA-7608-453D-84E1-C0E4225782C7}" srcOrd="0" destOrd="0" presId="urn:microsoft.com/office/officeart/2008/layout/LinedList"/>
    <dgm:cxn modelId="{CDE4050E-D9E8-4F25-926F-BCDCC4B99180}" type="presOf" srcId="{50E3F3F6-E218-4C02-8262-AB33A7986C1E}" destId="{95CBBD6D-181D-42B6-AED7-D74E27131140}" srcOrd="0" destOrd="0" presId="urn:microsoft.com/office/officeart/2008/layout/LinedList"/>
    <dgm:cxn modelId="{6A933D1A-3882-4E72-8F69-EF81200E3BE3}" type="presOf" srcId="{56CDC7BB-03C7-4A16-86AA-CD98D2CC3478}" destId="{D520D533-9C84-4260-A37C-A08C7E607D63}" srcOrd="0" destOrd="0" presId="urn:microsoft.com/office/officeart/2008/layout/LinedList"/>
    <dgm:cxn modelId="{0D6F8923-232C-4C7F-8458-BABCC9F0ADAC}" type="presOf" srcId="{2A06BBF6-12B7-407F-9542-318C64FCB40B}" destId="{DBE7909E-8CA1-4091-8643-1A9A025E4264}" srcOrd="0" destOrd="0" presId="urn:microsoft.com/office/officeart/2008/layout/LinedList"/>
    <dgm:cxn modelId="{7C04F42B-6DA7-4E0F-8C88-244BA6D73221}" srcId="{171F8290-6D3E-4562-9B76-E772223A0D5E}" destId="{56CDC7BB-03C7-4A16-86AA-CD98D2CC3478}" srcOrd="4" destOrd="0" parTransId="{C77C0D13-82C3-4A24-A48E-D1131DF4B5A2}" sibTransId="{BF7346C8-7F4A-408F-BF92-81DEADFBEB5E}"/>
    <dgm:cxn modelId="{4BCFD02F-0FA9-4D70-9D6E-3A04CC7A7D0E}" type="presOf" srcId="{FAA95681-F853-4470-9BC3-0DD58CA6BF0E}" destId="{EED794C3-7EEB-483E-B029-7F49A10AB56A}" srcOrd="0" destOrd="0" presId="urn:microsoft.com/office/officeart/2008/layout/LinedList"/>
    <dgm:cxn modelId="{42CD175B-46ED-4742-9048-3123E45A6BEF}" srcId="{171F8290-6D3E-4562-9B76-E772223A0D5E}" destId="{3C91D03B-6DC7-4831-BCE6-E456F6FCDCEC}" srcOrd="2" destOrd="0" parTransId="{691EA11A-7C61-40EF-A343-80D46804DCFD}" sibTransId="{42B39D2C-8E1A-4762-83F0-759D5593CD1B}"/>
    <dgm:cxn modelId="{13AC175C-BD11-49F7-9521-7310996D3510}" srcId="{171F8290-6D3E-4562-9B76-E772223A0D5E}" destId="{FAA95681-F853-4470-9BC3-0DD58CA6BF0E}" srcOrd="1" destOrd="0" parTransId="{E0598063-A9B3-4697-9C41-373260E960E9}" sibTransId="{5527FC85-39C4-46FB-AAB1-59A5032550A5}"/>
    <dgm:cxn modelId="{050CA84E-DCF4-4543-9B30-5DBA6672B772}" srcId="{171F8290-6D3E-4562-9B76-E772223A0D5E}" destId="{50E3F3F6-E218-4C02-8262-AB33A7986C1E}" srcOrd="3" destOrd="0" parTransId="{3BE2A720-DC65-4248-BAB8-956C01561B5D}" sibTransId="{40BC7798-8277-463B-B6BA-C14F02E4B01B}"/>
    <dgm:cxn modelId="{41C87A86-D0B2-4846-8C8D-FF4C24AD3533}" type="presOf" srcId="{171F8290-6D3E-4562-9B76-E772223A0D5E}" destId="{83BA75D9-E631-4DFB-B9B9-BA695D26D7B9}" srcOrd="0" destOrd="0" presId="urn:microsoft.com/office/officeart/2008/layout/LinedList"/>
    <dgm:cxn modelId="{A98D35C8-E694-4431-9227-F4582CCEA74C}" type="presOf" srcId="{3C91D03B-6DC7-4831-BCE6-E456F6FCDCEC}" destId="{2DF64FD9-96D8-4ABC-871F-BA74DAED952A}" srcOrd="0" destOrd="0" presId="urn:microsoft.com/office/officeart/2008/layout/LinedList"/>
    <dgm:cxn modelId="{8AC7DED5-1A46-463C-BA48-A1C515AAE0B8}" srcId="{171F8290-6D3E-4562-9B76-E772223A0D5E}" destId="{99E3BB49-03FE-4B64-A8D8-998B1184ED95}" srcOrd="6" destOrd="0" parTransId="{B9423FDE-73D1-461C-A187-2AFD1267754F}" sibTransId="{11E0A2D4-965A-44E1-8AF5-56F457A56C14}"/>
    <dgm:cxn modelId="{30F00AF4-B7D5-44E7-B649-03D4DC98E789}" srcId="{171F8290-6D3E-4562-9B76-E772223A0D5E}" destId="{32F5A514-C995-4815-B24D-76776D7392AA}" srcOrd="5" destOrd="0" parTransId="{777E1B76-6352-4790-AB32-4C7A80BCCA38}" sibTransId="{A294978B-3ABB-430F-8AB3-62EF9CFEA7CC}"/>
    <dgm:cxn modelId="{F35C1CFE-54FD-4BB7-9CA4-80CA456C65A2}" srcId="{171F8290-6D3E-4562-9B76-E772223A0D5E}" destId="{2A06BBF6-12B7-407F-9542-318C64FCB40B}" srcOrd="0" destOrd="0" parTransId="{4763EB43-283A-4708-B37C-984BAC300286}" sibTransId="{3970520B-3480-44E3-B570-7F9F57DE825F}"/>
    <dgm:cxn modelId="{54658360-7CD7-49F8-A9A3-F1AD235EE159}" type="presParOf" srcId="{83BA75D9-E631-4DFB-B9B9-BA695D26D7B9}" destId="{EFB08801-0452-430F-8978-C91BF445BD14}" srcOrd="0" destOrd="0" presId="urn:microsoft.com/office/officeart/2008/layout/LinedList"/>
    <dgm:cxn modelId="{A2D965DB-FA5F-4949-86DF-AFDA043B668C}" type="presParOf" srcId="{83BA75D9-E631-4DFB-B9B9-BA695D26D7B9}" destId="{11C7AF8E-0BBF-46F8-ACD7-1B13A12EAD8F}" srcOrd="1" destOrd="0" presId="urn:microsoft.com/office/officeart/2008/layout/LinedList"/>
    <dgm:cxn modelId="{CC0492DD-C72B-4BEB-B9B2-301C3EB9580D}" type="presParOf" srcId="{11C7AF8E-0BBF-46F8-ACD7-1B13A12EAD8F}" destId="{DBE7909E-8CA1-4091-8643-1A9A025E4264}" srcOrd="0" destOrd="0" presId="urn:microsoft.com/office/officeart/2008/layout/LinedList"/>
    <dgm:cxn modelId="{551F1B45-92CE-47C3-9916-514A9DB9AB7B}" type="presParOf" srcId="{11C7AF8E-0BBF-46F8-ACD7-1B13A12EAD8F}" destId="{50FB19D1-A65C-45F3-9271-2D46C79A7BF1}" srcOrd="1" destOrd="0" presId="urn:microsoft.com/office/officeart/2008/layout/LinedList"/>
    <dgm:cxn modelId="{7CF598B6-D42C-4D97-A4DC-A44771F0E0A5}" type="presParOf" srcId="{83BA75D9-E631-4DFB-B9B9-BA695D26D7B9}" destId="{8827DB8E-9CAD-479B-84F4-023E15A68D93}" srcOrd="2" destOrd="0" presId="urn:microsoft.com/office/officeart/2008/layout/LinedList"/>
    <dgm:cxn modelId="{7536FF60-1EC8-49B1-B3CF-E4BA9C30F7A4}" type="presParOf" srcId="{83BA75D9-E631-4DFB-B9B9-BA695D26D7B9}" destId="{1F39EF56-CFA3-45B5-8F02-6C5722B757D5}" srcOrd="3" destOrd="0" presId="urn:microsoft.com/office/officeart/2008/layout/LinedList"/>
    <dgm:cxn modelId="{63919033-1B9F-4B0A-8A7D-BC3D645B451C}" type="presParOf" srcId="{1F39EF56-CFA3-45B5-8F02-6C5722B757D5}" destId="{EED794C3-7EEB-483E-B029-7F49A10AB56A}" srcOrd="0" destOrd="0" presId="urn:microsoft.com/office/officeart/2008/layout/LinedList"/>
    <dgm:cxn modelId="{D1BBB21A-45E7-4F06-9524-C7538A0D1923}" type="presParOf" srcId="{1F39EF56-CFA3-45B5-8F02-6C5722B757D5}" destId="{F8DB49FF-59C6-4A9C-A1E1-64CEB7AF1814}" srcOrd="1" destOrd="0" presId="urn:microsoft.com/office/officeart/2008/layout/LinedList"/>
    <dgm:cxn modelId="{B232E306-AFC0-41B4-ABAF-B29AEC718B99}" type="presParOf" srcId="{83BA75D9-E631-4DFB-B9B9-BA695D26D7B9}" destId="{F46D9D45-7C4C-488B-9C58-72A9E1A1919F}" srcOrd="4" destOrd="0" presId="urn:microsoft.com/office/officeart/2008/layout/LinedList"/>
    <dgm:cxn modelId="{E6126C1A-B0A1-4056-BB57-24E038528151}" type="presParOf" srcId="{83BA75D9-E631-4DFB-B9B9-BA695D26D7B9}" destId="{D0106185-8637-4680-9255-F7CE71B74C79}" srcOrd="5" destOrd="0" presId="urn:microsoft.com/office/officeart/2008/layout/LinedList"/>
    <dgm:cxn modelId="{9F247543-1B3B-4B2E-88E9-3985DC001E20}" type="presParOf" srcId="{D0106185-8637-4680-9255-F7CE71B74C79}" destId="{2DF64FD9-96D8-4ABC-871F-BA74DAED952A}" srcOrd="0" destOrd="0" presId="urn:microsoft.com/office/officeart/2008/layout/LinedList"/>
    <dgm:cxn modelId="{E92C57EC-6CD4-4D81-BC89-D65C9D58B3BE}" type="presParOf" srcId="{D0106185-8637-4680-9255-F7CE71B74C79}" destId="{0F8CEF18-45BC-4BDC-87CD-AAD4D7F49625}" srcOrd="1" destOrd="0" presId="urn:microsoft.com/office/officeart/2008/layout/LinedList"/>
    <dgm:cxn modelId="{1F40E8FF-EEFD-4107-A528-CD87BC951474}" type="presParOf" srcId="{83BA75D9-E631-4DFB-B9B9-BA695D26D7B9}" destId="{F6140497-3C24-4366-8ABD-E0DEA5303D90}" srcOrd="6" destOrd="0" presId="urn:microsoft.com/office/officeart/2008/layout/LinedList"/>
    <dgm:cxn modelId="{9E5626A5-4CB0-43E0-9E6E-54E2BF11580C}" type="presParOf" srcId="{83BA75D9-E631-4DFB-B9B9-BA695D26D7B9}" destId="{29D7E317-F81B-4ED5-AFF7-9DB155528ED5}" srcOrd="7" destOrd="0" presId="urn:microsoft.com/office/officeart/2008/layout/LinedList"/>
    <dgm:cxn modelId="{DB136652-8D3D-43D8-B6C5-697FF8C35999}" type="presParOf" srcId="{29D7E317-F81B-4ED5-AFF7-9DB155528ED5}" destId="{95CBBD6D-181D-42B6-AED7-D74E27131140}" srcOrd="0" destOrd="0" presId="urn:microsoft.com/office/officeart/2008/layout/LinedList"/>
    <dgm:cxn modelId="{FA11E2FF-4D03-4DBE-94AD-4C906BCA2C29}" type="presParOf" srcId="{29D7E317-F81B-4ED5-AFF7-9DB155528ED5}" destId="{528E17B0-FD6C-489D-8A9E-86EC8302DD16}" srcOrd="1" destOrd="0" presId="urn:microsoft.com/office/officeart/2008/layout/LinedList"/>
    <dgm:cxn modelId="{2545D427-E14F-4F87-B096-51161E5EAE8F}" type="presParOf" srcId="{83BA75D9-E631-4DFB-B9B9-BA695D26D7B9}" destId="{05A23898-B7A7-409C-A19B-6A64B078404A}" srcOrd="8" destOrd="0" presId="urn:microsoft.com/office/officeart/2008/layout/LinedList"/>
    <dgm:cxn modelId="{48F2BC13-F9E0-41D8-AD1D-AB2E5F972D83}" type="presParOf" srcId="{83BA75D9-E631-4DFB-B9B9-BA695D26D7B9}" destId="{9EA95D8B-24C4-4F3A-B822-94FD2F0A7874}" srcOrd="9" destOrd="0" presId="urn:microsoft.com/office/officeart/2008/layout/LinedList"/>
    <dgm:cxn modelId="{7590B302-B2C3-49A6-9C77-3E138CD0ACF0}" type="presParOf" srcId="{9EA95D8B-24C4-4F3A-B822-94FD2F0A7874}" destId="{D520D533-9C84-4260-A37C-A08C7E607D63}" srcOrd="0" destOrd="0" presId="urn:microsoft.com/office/officeart/2008/layout/LinedList"/>
    <dgm:cxn modelId="{9995FD84-9BDB-4099-8EF2-3787C401A2CC}" type="presParOf" srcId="{9EA95D8B-24C4-4F3A-B822-94FD2F0A7874}" destId="{2AC49773-BBE3-484B-8CE5-3C43068ECF9D}" srcOrd="1" destOrd="0" presId="urn:microsoft.com/office/officeart/2008/layout/LinedList"/>
    <dgm:cxn modelId="{48DAB13A-C625-483E-B84C-250E3E28AE79}" type="presParOf" srcId="{83BA75D9-E631-4DFB-B9B9-BA695D26D7B9}" destId="{256A33A9-97C8-4FE0-BBAA-D1594EEBE439}" srcOrd="10" destOrd="0" presId="urn:microsoft.com/office/officeart/2008/layout/LinedList"/>
    <dgm:cxn modelId="{FCDC148E-D1B2-4288-B00C-F3E37DC6FEC6}" type="presParOf" srcId="{83BA75D9-E631-4DFB-B9B9-BA695D26D7B9}" destId="{0FD7FA67-6D85-404B-8156-8D7582B35DF7}" srcOrd="11" destOrd="0" presId="urn:microsoft.com/office/officeart/2008/layout/LinedList"/>
    <dgm:cxn modelId="{8D52F39B-C30F-4DA0-9F5B-E67AE3C79C07}" type="presParOf" srcId="{0FD7FA67-6D85-404B-8156-8D7582B35DF7}" destId="{CEB40CCA-7608-453D-84E1-C0E4225782C7}" srcOrd="0" destOrd="0" presId="urn:microsoft.com/office/officeart/2008/layout/LinedList"/>
    <dgm:cxn modelId="{5505A886-C68B-491B-BE63-BA1789926D73}" type="presParOf" srcId="{0FD7FA67-6D85-404B-8156-8D7582B35DF7}" destId="{5EFA387D-4706-4E25-8F8C-49F9FCCB0949}" srcOrd="1" destOrd="0" presId="urn:microsoft.com/office/officeart/2008/layout/LinedList"/>
    <dgm:cxn modelId="{5DA7AE1C-3C9C-44D5-AC1A-C9215E5EBFD1}" type="presParOf" srcId="{83BA75D9-E631-4DFB-B9B9-BA695D26D7B9}" destId="{F185F8F2-03F1-4E83-9D3A-A3EF23B8B453}" srcOrd="12" destOrd="0" presId="urn:microsoft.com/office/officeart/2008/layout/LinedList"/>
    <dgm:cxn modelId="{6FE987B8-E8F7-4364-9068-AF7C210B0852}" type="presParOf" srcId="{83BA75D9-E631-4DFB-B9B9-BA695D26D7B9}" destId="{26B346D9-F5F2-42FD-AE5F-DF115AED9BF1}" srcOrd="13" destOrd="0" presId="urn:microsoft.com/office/officeart/2008/layout/LinedList"/>
    <dgm:cxn modelId="{5CD5741D-BCD8-4484-84D5-3CB2C6245F93}" type="presParOf" srcId="{26B346D9-F5F2-42FD-AE5F-DF115AED9BF1}" destId="{7C59220B-4A97-4647-8105-3193A8B390AF}" srcOrd="0" destOrd="0" presId="urn:microsoft.com/office/officeart/2008/layout/LinedList"/>
    <dgm:cxn modelId="{BE0FCAC4-00D0-44C7-80BE-D9A1B1114336}" type="presParOf" srcId="{26B346D9-F5F2-42FD-AE5F-DF115AED9BF1}" destId="{A9583F97-94CE-4523-B22D-9E7E283AF7F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919716-F0E2-4ABE-94E2-D991262B1EF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268BE3A-E459-4216-843E-9DC6A0063F4E}">
      <dgm:prSet custT="1"/>
      <dgm:spPr/>
      <dgm:t>
        <a:bodyPr/>
        <a:lstStyle/>
        <a:p>
          <a:pPr>
            <a:lnSpc>
              <a:spcPct val="100000"/>
            </a:lnSpc>
          </a:pPr>
          <a:r>
            <a:rPr lang="pt-BR" sz="1400" b="1" dirty="0"/>
            <a:t>VI -</a:t>
          </a:r>
          <a:r>
            <a:rPr lang="pt-BR" sz="1400" dirty="0"/>
            <a:t> decidir provisoriamente a suspensão da entrega de bens ou a realização de serviços;</a:t>
          </a:r>
          <a:endParaRPr lang="en-US" sz="1400" dirty="0"/>
        </a:p>
      </dgm:t>
    </dgm:pt>
    <dgm:pt modelId="{0EF8FB56-4F95-446A-80C7-3AF4EAB53276}" type="parTrans" cxnId="{3EB6D9D4-99AE-46C0-8CC2-D0CFB7EF0F24}">
      <dgm:prSet/>
      <dgm:spPr/>
      <dgm:t>
        <a:bodyPr/>
        <a:lstStyle/>
        <a:p>
          <a:endParaRPr lang="en-US"/>
        </a:p>
      </dgm:t>
    </dgm:pt>
    <dgm:pt modelId="{F2C5DA73-EE38-4E26-AFF4-9AC7B6C31788}" type="sibTrans" cxnId="{3EB6D9D4-99AE-46C0-8CC2-D0CFB7EF0F24}">
      <dgm:prSet/>
      <dgm:spPr/>
      <dgm:t>
        <a:bodyPr/>
        <a:lstStyle/>
        <a:p>
          <a:endParaRPr lang="en-US"/>
        </a:p>
      </dgm:t>
    </dgm:pt>
    <dgm:pt modelId="{FE38F1F8-4166-4D7B-BF55-4B20089E9C21}">
      <dgm:prSet custT="1"/>
      <dgm:spPr/>
      <dgm:t>
        <a:bodyPr/>
        <a:lstStyle/>
        <a:p>
          <a:pPr>
            <a:lnSpc>
              <a:spcPct val="100000"/>
            </a:lnSpc>
          </a:pPr>
          <a:r>
            <a:rPr lang="pt-BR" sz="1400" b="1" dirty="0"/>
            <a:t>VII -</a:t>
          </a:r>
          <a:r>
            <a:rPr lang="pt-BR" sz="1400" dirty="0"/>
            <a:t> efetuar a digitalização e armazenamento dos documentos fiscais e trabalhistas da contratada no sistema GMS, quando couber, bem como no Portal Nacional de Contratações Públicas (PNCP);</a:t>
          </a:r>
          <a:endParaRPr lang="en-US" sz="1400" dirty="0"/>
        </a:p>
      </dgm:t>
    </dgm:pt>
    <dgm:pt modelId="{E29E7579-2FAB-4E08-B6EF-EE89B8D87D64}" type="parTrans" cxnId="{EEBB4261-1C8D-4D80-83BF-447D6CFA199E}">
      <dgm:prSet/>
      <dgm:spPr/>
      <dgm:t>
        <a:bodyPr/>
        <a:lstStyle/>
        <a:p>
          <a:endParaRPr lang="en-US"/>
        </a:p>
      </dgm:t>
    </dgm:pt>
    <dgm:pt modelId="{4D40954C-B110-4F49-8E67-2E7B7499C8C0}" type="sibTrans" cxnId="{EEBB4261-1C8D-4D80-83BF-447D6CFA199E}">
      <dgm:prSet/>
      <dgm:spPr/>
      <dgm:t>
        <a:bodyPr/>
        <a:lstStyle/>
        <a:p>
          <a:endParaRPr lang="en-US"/>
        </a:p>
      </dgm:t>
    </dgm:pt>
    <dgm:pt modelId="{DC76291D-223F-41B9-8F5B-822A6E5855F4}">
      <dgm:prSet custT="1"/>
      <dgm:spPr/>
      <dgm:t>
        <a:bodyPr/>
        <a:lstStyle/>
        <a:p>
          <a:pPr>
            <a:lnSpc>
              <a:spcPct val="100000"/>
            </a:lnSpc>
          </a:pPr>
          <a:r>
            <a:rPr lang="pt-BR" sz="1400" b="1" dirty="0"/>
            <a:t>VIII -</a:t>
          </a:r>
          <a:r>
            <a:rPr lang="pt-BR" sz="1400" dirty="0"/>
            <a:t> preencher o termo de avaliação de contratos administrativos disponibilizado pelo setor responsável pelo sistema de gestão de materiais, obras e serviços;</a:t>
          </a:r>
          <a:endParaRPr lang="en-US" sz="1400" dirty="0"/>
        </a:p>
      </dgm:t>
    </dgm:pt>
    <dgm:pt modelId="{58930146-FDE4-46FF-9B5F-40D68F67A607}" type="parTrans" cxnId="{BFD19AAA-5726-4695-BABB-2185257D4A1E}">
      <dgm:prSet/>
      <dgm:spPr/>
      <dgm:t>
        <a:bodyPr/>
        <a:lstStyle/>
        <a:p>
          <a:endParaRPr lang="en-US"/>
        </a:p>
      </dgm:t>
    </dgm:pt>
    <dgm:pt modelId="{A6614D37-A242-4B37-A944-1181D9638BBE}" type="sibTrans" cxnId="{BFD19AAA-5726-4695-BABB-2185257D4A1E}">
      <dgm:prSet/>
      <dgm:spPr/>
      <dgm:t>
        <a:bodyPr/>
        <a:lstStyle/>
        <a:p>
          <a:endParaRPr lang="en-US"/>
        </a:p>
      </dgm:t>
    </dgm:pt>
    <dgm:pt modelId="{585AF1C6-96DF-4EE3-AAC2-B7FDFECCBFDE}">
      <dgm:prSet custT="1"/>
      <dgm:spPr/>
      <dgm:t>
        <a:bodyPr/>
        <a:lstStyle/>
        <a:p>
          <a:pPr>
            <a:lnSpc>
              <a:spcPct val="100000"/>
            </a:lnSpc>
          </a:pPr>
          <a:r>
            <a:rPr lang="pt-BR" sz="1400" b="1" dirty="0"/>
            <a:t>VIII -</a:t>
          </a:r>
          <a:r>
            <a:rPr lang="pt-BR" sz="1400" dirty="0"/>
            <a:t> preencher o termo de avaliação de contratos administrativos disponibilizado pelo setor responsável pelo sistema de gestão de materiais e serviços;</a:t>
          </a:r>
          <a:endParaRPr lang="en-US" sz="1400" dirty="0"/>
        </a:p>
      </dgm:t>
    </dgm:pt>
    <dgm:pt modelId="{8CA28380-0BCC-4D69-99AC-9C7A65809116}" type="parTrans" cxnId="{F9FDE9F9-F5AF-4894-B373-CD77E01F3D55}">
      <dgm:prSet/>
      <dgm:spPr/>
      <dgm:t>
        <a:bodyPr/>
        <a:lstStyle/>
        <a:p>
          <a:endParaRPr lang="en-US"/>
        </a:p>
      </dgm:t>
    </dgm:pt>
    <dgm:pt modelId="{527936DA-020D-4A81-87EF-18F9EA9A6AAA}" type="sibTrans" cxnId="{F9FDE9F9-F5AF-4894-B373-CD77E01F3D55}">
      <dgm:prSet/>
      <dgm:spPr/>
      <dgm:t>
        <a:bodyPr/>
        <a:lstStyle/>
        <a:p>
          <a:endParaRPr lang="en-US"/>
        </a:p>
      </dgm:t>
    </dgm:pt>
    <dgm:pt modelId="{F67FE8D6-0B80-4AED-96A4-697046501A6A}">
      <dgm:prSet custT="1"/>
      <dgm:spPr/>
      <dgm:t>
        <a:bodyPr/>
        <a:lstStyle/>
        <a:p>
          <a:pPr>
            <a:lnSpc>
              <a:spcPct val="100000"/>
            </a:lnSpc>
          </a:pPr>
          <a:r>
            <a:rPr lang="pt-BR" sz="1400" b="1" dirty="0"/>
            <a:t>IX -</a:t>
          </a:r>
          <a:r>
            <a:rPr lang="pt-BR" sz="1400" dirty="0"/>
            <a:t> inserir os dados referentes aos contratos administrativos no Portal Nacional de Contratações Públicas (PNCP);</a:t>
          </a:r>
          <a:endParaRPr lang="en-US" sz="1400" dirty="0"/>
        </a:p>
      </dgm:t>
    </dgm:pt>
    <dgm:pt modelId="{7BD403F5-6031-4A7F-92FD-DD28AB2DBC6E}" type="parTrans" cxnId="{16087196-4993-4AE5-91E0-C37826E459DA}">
      <dgm:prSet/>
      <dgm:spPr/>
      <dgm:t>
        <a:bodyPr/>
        <a:lstStyle/>
        <a:p>
          <a:endParaRPr lang="en-US"/>
        </a:p>
      </dgm:t>
    </dgm:pt>
    <dgm:pt modelId="{BF5B9E09-A3CE-4BD8-8663-2E51472CC629}" type="sibTrans" cxnId="{16087196-4993-4AE5-91E0-C37826E459DA}">
      <dgm:prSet/>
      <dgm:spPr/>
      <dgm:t>
        <a:bodyPr/>
        <a:lstStyle/>
        <a:p>
          <a:endParaRPr lang="en-US"/>
        </a:p>
      </dgm:t>
    </dgm:pt>
    <dgm:pt modelId="{FC14C7C5-144D-4C62-8732-422BF48A95E5}">
      <dgm:prSet custT="1"/>
      <dgm:spPr/>
      <dgm:t>
        <a:bodyPr/>
        <a:lstStyle/>
        <a:p>
          <a:pPr>
            <a:lnSpc>
              <a:spcPct val="100000"/>
            </a:lnSpc>
          </a:pPr>
          <a:r>
            <a:rPr lang="pt-BR" sz="1400" b="1" dirty="0"/>
            <a:t>X -</a:t>
          </a:r>
          <a:r>
            <a:rPr lang="pt-BR" sz="1400" dirty="0"/>
            <a:t> outras atividades compatíveis com a função.</a:t>
          </a:r>
          <a:endParaRPr lang="en-US" sz="1400" dirty="0"/>
        </a:p>
      </dgm:t>
    </dgm:pt>
    <dgm:pt modelId="{75193E3F-1DEA-422D-9DA2-54A8C9A3579D}" type="parTrans" cxnId="{DD396DE9-0A49-4E57-8CA3-BF967A2AF291}">
      <dgm:prSet/>
      <dgm:spPr/>
      <dgm:t>
        <a:bodyPr/>
        <a:lstStyle/>
        <a:p>
          <a:endParaRPr lang="en-US"/>
        </a:p>
      </dgm:t>
    </dgm:pt>
    <dgm:pt modelId="{69F331E3-4553-45C7-8CB5-C190153D2839}" type="sibTrans" cxnId="{DD396DE9-0A49-4E57-8CA3-BF967A2AF291}">
      <dgm:prSet/>
      <dgm:spPr/>
      <dgm:t>
        <a:bodyPr/>
        <a:lstStyle/>
        <a:p>
          <a:endParaRPr lang="en-US"/>
        </a:p>
      </dgm:t>
    </dgm:pt>
    <dgm:pt modelId="{A58EC13B-37E8-4D20-BDDB-E68A2AF5D6F2}" type="pres">
      <dgm:prSet presAssocID="{A3919716-F0E2-4ABE-94E2-D991262B1EFB}" presName="vert0" presStyleCnt="0">
        <dgm:presLayoutVars>
          <dgm:dir/>
          <dgm:animOne val="branch"/>
          <dgm:animLvl val="lvl"/>
        </dgm:presLayoutVars>
      </dgm:prSet>
      <dgm:spPr/>
    </dgm:pt>
    <dgm:pt modelId="{34407DD2-3D9F-43B7-A934-587383FC0F63}" type="pres">
      <dgm:prSet presAssocID="{1268BE3A-E459-4216-843E-9DC6A0063F4E}" presName="thickLine" presStyleLbl="alignNode1" presStyleIdx="0" presStyleCnt="6"/>
      <dgm:spPr/>
    </dgm:pt>
    <dgm:pt modelId="{687102B9-9E54-44C7-90D8-2D20C641633B}" type="pres">
      <dgm:prSet presAssocID="{1268BE3A-E459-4216-843E-9DC6A0063F4E}" presName="horz1" presStyleCnt="0"/>
      <dgm:spPr/>
    </dgm:pt>
    <dgm:pt modelId="{8360E248-14C4-4DBF-968C-9320E0D11F70}" type="pres">
      <dgm:prSet presAssocID="{1268BE3A-E459-4216-843E-9DC6A0063F4E}" presName="tx1" presStyleLbl="revTx" presStyleIdx="0" presStyleCnt="6"/>
      <dgm:spPr/>
    </dgm:pt>
    <dgm:pt modelId="{0347FE61-A317-459C-93EC-D88BEAB192DC}" type="pres">
      <dgm:prSet presAssocID="{1268BE3A-E459-4216-843E-9DC6A0063F4E}" presName="vert1" presStyleCnt="0"/>
      <dgm:spPr/>
    </dgm:pt>
    <dgm:pt modelId="{90D195F1-60B6-4680-A395-C9F6611E8CA0}" type="pres">
      <dgm:prSet presAssocID="{FE38F1F8-4166-4D7B-BF55-4B20089E9C21}" presName="thickLine" presStyleLbl="alignNode1" presStyleIdx="1" presStyleCnt="6"/>
      <dgm:spPr/>
    </dgm:pt>
    <dgm:pt modelId="{D9108719-390E-42EE-B72C-20AB51201806}" type="pres">
      <dgm:prSet presAssocID="{FE38F1F8-4166-4D7B-BF55-4B20089E9C21}" presName="horz1" presStyleCnt="0"/>
      <dgm:spPr/>
    </dgm:pt>
    <dgm:pt modelId="{D848175E-DF28-457D-BD3E-0B2942FEFD60}" type="pres">
      <dgm:prSet presAssocID="{FE38F1F8-4166-4D7B-BF55-4B20089E9C21}" presName="tx1" presStyleLbl="revTx" presStyleIdx="1" presStyleCnt="6"/>
      <dgm:spPr/>
    </dgm:pt>
    <dgm:pt modelId="{66A46A1F-F518-4C9F-AB23-06B6AE30F7F5}" type="pres">
      <dgm:prSet presAssocID="{FE38F1F8-4166-4D7B-BF55-4B20089E9C21}" presName="vert1" presStyleCnt="0"/>
      <dgm:spPr/>
    </dgm:pt>
    <dgm:pt modelId="{958EABA0-3B3D-4FE5-A853-8C1E469EF30D}" type="pres">
      <dgm:prSet presAssocID="{DC76291D-223F-41B9-8F5B-822A6E5855F4}" presName="thickLine" presStyleLbl="alignNode1" presStyleIdx="2" presStyleCnt="6"/>
      <dgm:spPr/>
    </dgm:pt>
    <dgm:pt modelId="{433C416F-8E44-47C5-B87A-3D8BBC36BEA9}" type="pres">
      <dgm:prSet presAssocID="{DC76291D-223F-41B9-8F5B-822A6E5855F4}" presName="horz1" presStyleCnt="0"/>
      <dgm:spPr/>
    </dgm:pt>
    <dgm:pt modelId="{6CF1C702-3B54-4EA7-A9AE-D35C7B4A74C2}" type="pres">
      <dgm:prSet presAssocID="{DC76291D-223F-41B9-8F5B-822A6E5855F4}" presName="tx1" presStyleLbl="revTx" presStyleIdx="2" presStyleCnt="6"/>
      <dgm:spPr/>
    </dgm:pt>
    <dgm:pt modelId="{E662B57A-5837-496C-97A1-C865A683FFB2}" type="pres">
      <dgm:prSet presAssocID="{DC76291D-223F-41B9-8F5B-822A6E5855F4}" presName="vert1" presStyleCnt="0"/>
      <dgm:spPr/>
    </dgm:pt>
    <dgm:pt modelId="{AB719B89-2794-44CD-9D7E-F8955D0A302E}" type="pres">
      <dgm:prSet presAssocID="{585AF1C6-96DF-4EE3-AAC2-B7FDFECCBFDE}" presName="thickLine" presStyleLbl="alignNode1" presStyleIdx="3" presStyleCnt="6"/>
      <dgm:spPr/>
    </dgm:pt>
    <dgm:pt modelId="{41A382D0-F453-4A1F-B58A-290CBA36831B}" type="pres">
      <dgm:prSet presAssocID="{585AF1C6-96DF-4EE3-AAC2-B7FDFECCBFDE}" presName="horz1" presStyleCnt="0"/>
      <dgm:spPr/>
    </dgm:pt>
    <dgm:pt modelId="{46B381C6-84EE-4952-8AFF-B7E2DD4BBFFE}" type="pres">
      <dgm:prSet presAssocID="{585AF1C6-96DF-4EE3-AAC2-B7FDFECCBFDE}" presName="tx1" presStyleLbl="revTx" presStyleIdx="3" presStyleCnt="6"/>
      <dgm:spPr/>
    </dgm:pt>
    <dgm:pt modelId="{A84EE83E-2091-47AC-833E-0F5F33278634}" type="pres">
      <dgm:prSet presAssocID="{585AF1C6-96DF-4EE3-AAC2-B7FDFECCBFDE}" presName="vert1" presStyleCnt="0"/>
      <dgm:spPr/>
    </dgm:pt>
    <dgm:pt modelId="{30C2A226-B8B0-49E2-8641-B4CF10874257}" type="pres">
      <dgm:prSet presAssocID="{F67FE8D6-0B80-4AED-96A4-697046501A6A}" presName="thickLine" presStyleLbl="alignNode1" presStyleIdx="4" presStyleCnt="6"/>
      <dgm:spPr/>
    </dgm:pt>
    <dgm:pt modelId="{DD3A5B44-11A8-4918-A1E7-E153EB2A97D8}" type="pres">
      <dgm:prSet presAssocID="{F67FE8D6-0B80-4AED-96A4-697046501A6A}" presName="horz1" presStyleCnt="0"/>
      <dgm:spPr/>
    </dgm:pt>
    <dgm:pt modelId="{A9CA8081-9DED-472D-BA5D-BE2D56AE7D82}" type="pres">
      <dgm:prSet presAssocID="{F67FE8D6-0B80-4AED-96A4-697046501A6A}" presName="tx1" presStyleLbl="revTx" presStyleIdx="4" presStyleCnt="6"/>
      <dgm:spPr/>
    </dgm:pt>
    <dgm:pt modelId="{8BC69073-A62B-470B-A4F3-8A887D359BA4}" type="pres">
      <dgm:prSet presAssocID="{F67FE8D6-0B80-4AED-96A4-697046501A6A}" presName="vert1" presStyleCnt="0"/>
      <dgm:spPr/>
    </dgm:pt>
    <dgm:pt modelId="{A0FE3CA9-221D-444B-808C-58BBD74C7817}" type="pres">
      <dgm:prSet presAssocID="{FC14C7C5-144D-4C62-8732-422BF48A95E5}" presName="thickLine" presStyleLbl="alignNode1" presStyleIdx="5" presStyleCnt="6"/>
      <dgm:spPr/>
    </dgm:pt>
    <dgm:pt modelId="{E1657ED2-DB7A-42BA-8E35-6C0E617A2E45}" type="pres">
      <dgm:prSet presAssocID="{FC14C7C5-144D-4C62-8732-422BF48A95E5}" presName="horz1" presStyleCnt="0"/>
      <dgm:spPr/>
    </dgm:pt>
    <dgm:pt modelId="{546D5B59-7358-4CBD-9875-D0CD62D2DCCA}" type="pres">
      <dgm:prSet presAssocID="{FC14C7C5-144D-4C62-8732-422BF48A95E5}" presName="tx1" presStyleLbl="revTx" presStyleIdx="5" presStyleCnt="6"/>
      <dgm:spPr/>
    </dgm:pt>
    <dgm:pt modelId="{9601FC54-2CE9-4C74-9E1F-4757A06215F6}" type="pres">
      <dgm:prSet presAssocID="{FC14C7C5-144D-4C62-8732-422BF48A95E5}" presName="vert1" presStyleCnt="0"/>
      <dgm:spPr/>
    </dgm:pt>
  </dgm:ptLst>
  <dgm:cxnLst>
    <dgm:cxn modelId="{4F17B705-9972-4E1D-9A95-0C6C1351B9E9}" type="presOf" srcId="{FC14C7C5-144D-4C62-8732-422BF48A95E5}" destId="{546D5B59-7358-4CBD-9875-D0CD62D2DCCA}" srcOrd="0" destOrd="0" presId="urn:microsoft.com/office/officeart/2008/layout/LinedList"/>
    <dgm:cxn modelId="{66FA9A12-ADAB-4993-A8F9-4AF57951CBA9}" type="presOf" srcId="{FE38F1F8-4166-4D7B-BF55-4B20089E9C21}" destId="{D848175E-DF28-457D-BD3E-0B2942FEFD60}" srcOrd="0" destOrd="0" presId="urn:microsoft.com/office/officeart/2008/layout/LinedList"/>
    <dgm:cxn modelId="{CD397F27-7D03-45FA-AE83-378B64C04DE7}" type="presOf" srcId="{DC76291D-223F-41B9-8F5B-822A6E5855F4}" destId="{6CF1C702-3B54-4EA7-A9AE-D35C7B4A74C2}" srcOrd="0" destOrd="0" presId="urn:microsoft.com/office/officeart/2008/layout/LinedList"/>
    <dgm:cxn modelId="{EEBB4261-1C8D-4D80-83BF-447D6CFA199E}" srcId="{A3919716-F0E2-4ABE-94E2-D991262B1EFB}" destId="{FE38F1F8-4166-4D7B-BF55-4B20089E9C21}" srcOrd="1" destOrd="0" parTransId="{E29E7579-2FAB-4E08-B6EF-EE89B8D87D64}" sibTransId="{4D40954C-B110-4F49-8E67-2E7B7499C8C0}"/>
    <dgm:cxn modelId="{16087196-4993-4AE5-91E0-C37826E459DA}" srcId="{A3919716-F0E2-4ABE-94E2-D991262B1EFB}" destId="{F67FE8D6-0B80-4AED-96A4-697046501A6A}" srcOrd="4" destOrd="0" parTransId="{7BD403F5-6031-4A7F-92FD-DD28AB2DBC6E}" sibTransId="{BF5B9E09-A3CE-4BD8-8663-2E51472CC629}"/>
    <dgm:cxn modelId="{891156A4-AAE0-4984-B029-BB7E4E5A652A}" type="presOf" srcId="{A3919716-F0E2-4ABE-94E2-D991262B1EFB}" destId="{A58EC13B-37E8-4D20-BDDB-E68A2AF5D6F2}" srcOrd="0" destOrd="0" presId="urn:microsoft.com/office/officeart/2008/layout/LinedList"/>
    <dgm:cxn modelId="{BFD19AAA-5726-4695-BABB-2185257D4A1E}" srcId="{A3919716-F0E2-4ABE-94E2-D991262B1EFB}" destId="{DC76291D-223F-41B9-8F5B-822A6E5855F4}" srcOrd="2" destOrd="0" parTransId="{58930146-FDE4-46FF-9B5F-40D68F67A607}" sibTransId="{A6614D37-A242-4B37-A944-1181D9638BBE}"/>
    <dgm:cxn modelId="{6E3831B6-3135-4073-AE23-C15B5D08C393}" type="presOf" srcId="{585AF1C6-96DF-4EE3-AAC2-B7FDFECCBFDE}" destId="{46B381C6-84EE-4952-8AFF-B7E2DD4BBFFE}" srcOrd="0" destOrd="0" presId="urn:microsoft.com/office/officeart/2008/layout/LinedList"/>
    <dgm:cxn modelId="{1F6FC4CB-699A-41A3-9629-77110C46EC68}" type="presOf" srcId="{1268BE3A-E459-4216-843E-9DC6A0063F4E}" destId="{8360E248-14C4-4DBF-968C-9320E0D11F70}" srcOrd="0" destOrd="0" presId="urn:microsoft.com/office/officeart/2008/layout/LinedList"/>
    <dgm:cxn modelId="{3EB6D9D4-99AE-46C0-8CC2-D0CFB7EF0F24}" srcId="{A3919716-F0E2-4ABE-94E2-D991262B1EFB}" destId="{1268BE3A-E459-4216-843E-9DC6A0063F4E}" srcOrd="0" destOrd="0" parTransId="{0EF8FB56-4F95-446A-80C7-3AF4EAB53276}" sibTransId="{F2C5DA73-EE38-4E26-AFF4-9AC7B6C31788}"/>
    <dgm:cxn modelId="{9CE5D6D5-64DE-47B6-BA4E-CF42C2A9345D}" type="presOf" srcId="{F67FE8D6-0B80-4AED-96A4-697046501A6A}" destId="{A9CA8081-9DED-472D-BA5D-BE2D56AE7D82}" srcOrd="0" destOrd="0" presId="urn:microsoft.com/office/officeart/2008/layout/LinedList"/>
    <dgm:cxn modelId="{DD396DE9-0A49-4E57-8CA3-BF967A2AF291}" srcId="{A3919716-F0E2-4ABE-94E2-D991262B1EFB}" destId="{FC14C7C5-144D-4C62-8732-422BF48A95E5}" srcOrd="5" destOrd="0" parTransId="{75193E3F-1DEA-422D-9DA2-54A8C9A3579D}" sibTransId="{69F331E3-4553-45C7-8CB5-C190153D2839}"/>
    <dgm:cxn modelId="{F9FDE9F9-F5AF-4894-B373-CD77E01F3D55}" srcId="{A3919716-F0E2-4ABE-94E2-D991262B1EFB}" destId="{585AF1C6-96DF-4EE3-AAC2-B7FDFECCBFDE}" srcOrd="3" destOrd="0" parTransId="{8CA28380-0BCC-4D69-99AC-9C7A65809116}" sibTransId="{527936DA-020D-4A81-87EF-18F9EA9A6AAA}"/>
    <dgm:cxn modelId="{8BA7E2EC-064D-4483-9A1C-E6F0246E7DA8}" type="presParOf" srcId="{A58EC13B-37E8-4D20-BDDB-E68A2AF5D6F2}" destId="{34407DD2-3D9F-43B7-A934-587383FC0F63}" srcOrd="0" destOrd="0" presId="urn:microsoft.com/office/officeart/2008/layout/LinedList"/>
    <dgm:cxn modelId="{3D3A69AF-F5CF-4629-BE4B-F0739892DC88}" type="presParOf" srcId="{A58EC13B-37E8-4D20-BDDB-E68A2AF5D6F2}" destId="{687102B9-9E54-44C7-90D8-2D20C641633B}" srcOrd="1" destOrd="0" presId="urn:microsoft.com/office/officeart/2008/layout/LinedList"/>
    <dgm:cxn modelId="{72EF847D-1137-45D0-BA3E-332BD9FE67A6}" type="presParOf" srcId="{687102B9-9E54-44C7-90D8-2D20C641633B}" destId="{8360E248-14C4-4DBF-968C-9320E0D11F70}" srcOrd="0" destOrd="0" presId="urn:microsoft.com/office/officeart/2008/layout/LinedList"/>
    <dgm:cxn modelId="{CF5F24D7-B2E4-4123-B8A2-C59E7E107C38}" type="presParOf" srcId="{687102B9-9E54-44C7-90D8-2D20C641633B}" destId="{0347FE61-A317-459C-93EC-D88BEAB192DC}" srcOrd="1" destOrd="0" presId="urn:microsoft.com/office/officeart/2008/layout/LinedList"/>
    <dgm:cxn modelId="{745F5F12-4218-4B26-BEE3-884B96731C01}" type="presParOf" srcId="{A58EC13B-37E8-4D20-BDDB-E68A2AF5D6F2}" destId="{90D195F1-60B6-4680-A395-C9F6611E8CA0}" srcOrd="2" destOrd="0" presId="urn:microsoft.com/office/officeart/2008/layout/LinedList"/>
    <dgm:cxn modelId="{8245FDB2-BB47-493C-975A-A4DC9FDBF714}" type="presParOf" srcId="{A58EC13B-37E8-4D20-BDDB-E68A2AF5D6F2}" destId="{D9108719-390E-42EE-B72C-20AB51201806}" srcOrd="3" destOrd="0" presId="urn:microsoft.com/office/officeart/2008/layout/LinedList"/>
    <dgm:cxn modelId="{A940FCBC-E320-4E6A-92A6-BE1B7C091866}" type="presParOf" srcId="{D9108719-390E-42EE-B72C-20AB51201806}" destId="{D848175E-DF28-457D-BD3E-0B2942FEFD60}" srcOrd="0" destOrd="0" presId="urn:microsoft.com/office/officeart/2008/layout/LinedList"/>
    <dgm:cxn modelId="{8CFFA76E-C701-4E1B-9B3B-493ACF54E48C}" type="presParOf" srcId="{D9108719-390E-42EE-B72C-20AB51201806}" destId="{66A46A1F-F518-4C9F-AB23-06B6AE30F7F5}" srcOrd="1" destOrd="0" presId="urn:microsoft.com/office/officeart/2008/layout/LinedList"/>
    <dgm:cxn modelId="{05F379DB-D231-487D-B3F6-576C7F9216B0}" type="presParOf" srcId="{A58EC13B-37E8-4D20-BDDB-E68A2AF5D6F2}" destId="{958EABA0-3B3D-4FE5-A853-8C1E469EF30D}" srcOrd="4" destOrd="0" presId="urn:microsoft.com/office/officeart/2008/layout/LinedList"/>
    <dgm:cxn modelId="{D128DEA3-6E49-4971-8D9A-7CFF0FABFDC3}" type="presParOf" srcId="{A58EC13B-37E8-4D20-BDDB-E68A2AF5D6F2}" destId="{433C416F-8E44-47C5-B87A-3D8BBC36BEA9}" srcOrd="5" destOrd="0" presId="urn:microsoft.com/office/officeart/2008/layout/LinedList"/>
    <dgm:cxn modelId="{71EE449F-A04D-42E6-9029-AA9ED3A17728}" type="presParOf" srcId="{433C416F-8E44-47C5-B87A-3D8BBC36BEA9}" destId="{6CF1C702-3B54-4EA7-A9AE-D35C7B4A74C2}" srcOrd="0" destOrd="0" presId="urn:microsoft.com/office/officeart/2008/layout/LinedList"/>
    <dgm:cxn modelId="{CE537BF8-37E1-4F39-AC7A-464CD6B3BDDC}" type="presParOf" srcId="{433C416F-8E44-47C5-B87A-3D8BBC36BEA9}" destId="{E662B57A-5837-496C-97A1-C865A683FFB2}" srcOrd="1" destOrd="0" presId="urn:microsoft.com/office/officeart/2008/layout/LinedList"/>
    <dgm:cxn modelId="{2BF835C4-1A42-4A20-AC8D-27ABF715450F}" type="presParOf" srcId="{A58EC13B-37E8-4D20-BDDB-E68A2AF5D6F2}" destId="{AB719B89-2794-44CD-9D7E-F8955D0A302E}" srcOrd="6" destOrd="0" presId="urn:microsoft.com/office/officeart/2008/layout/LinedList"/>
    <dgm:cxn modelId="{9DFA0B5B-3411-489A-8F12-571264BADE40}" type="presParOf" srcId="{A58EC13B-37E8-4D20-BDDB-E68A2AF5D6F2}" destId="{41A382D0-F453-4A1F-B58A-290CBA36831B}" srcOrd="7" destOrd="0" presId="urn:microsoft.com/office/officeart/2008/layout/LinedList"/>
    <dgm:cxn modelId="{A4B1A782-84BC-40E4-9549-160EA6F913E6}" type="presParOf" srcId="{41A382D0-F453-4A1F-B58A-290CBA36831B}" destId="{46B381C6-84EE-4952-8AFF-B7E2DD4BBFFE}" srcOrd="0" destOrd="0" presId="urn:microsoft.com/office/officeart/2008/layout/LinedList"/>
    <dgm:cxn modelId="{A3B7F913-BC7F-44C0-9C07-E6051B922D51}" type="presParOf" srcId="{41A382D0-F453-4A1F-B58A-290CBA36831B}" destId="{A84EE83E-2091-47AC-833E-0F5F33278634}" srcOrd="1" destOrd="0" presId="urn:microsoft.com/office/officeart/2008/layout/LinedList"/>
    <dgm:cxn modelId="{69FF0CEC-44D7-4002-9698-B1E44E84CBFB}" type="presParOf" srcId="{A58EC13B-37E8-4D20-BDDB-E68A2AF5D6F2}" destId="{30C2A226-B8B0-49E2-8641-B4CF10874257}" srcOrd="8" destOrd="0" presId="urn:microsoft.com/office/officeart/2008/layout/LinedList"/>
    <dgm:cxn modelId="{9907D749-CAF0-4FB2-B6AF-8DA653E48A61}" type="presParOf" srcId="{A58EC13B-37E8-4D20-BDDB-E68A2AF5D6F2}" destId="{DD3A5B44-11A8-4918-A1E7-E153EB2A97D8}" srcOrd="9" destOrd="0" presId="urn:microsoft.com/office/officeart/2008/layout/LinedList"/>
    <dgm:cxn modelId="{59437255-89A3-4B6E-983F-9491CA6F8DEB}" type="presParOf" srcId="{DD3A5B44-11A8-4918-A1E7-E153EB2A97D8}" destId="{A9CA8081-9DED-472D-BA5D-BE2D56AE7D82}" srcOrd="0" destOrd="0" presId="urn:microsoft.com/office/officeart/2008/layout/LinedList"/>
    <dgm:cxn modelId="{DB95CAFA-D871-48D7-A9B2-954403B01871}" type="presParOf" srcId="{DD3A5B44-11A8-4918-A1E7-E153EB2A97D8}" destId="{8BC69073-A62B-470B-A4F3-8A887D359BA4}" srcOrd="1" destOrd="0" presId="urn:microsoft.com/office/officeart/2008/layout/LinedList"/>
    <dgm:cxn modelId="{E06CBF25-A5A3-4904-85F9-377CECBDC492}" type="presParOf" srcId="{A58EC13B-37E8-4D20-BDDB-E68A2AF5D6F2}" destId="{A0FE3CA9-221D-444B-808C-58BBD74C7817}" srcOrd="10" destOrd="0" presId="urn:microsoft.com/office/officeart/2008/layout/LinedList"/>
    <dgm:cxn modelId="{A7A21E42-1A04-4667-958B-5F4EB56D3372}" type="presParOf" srcId="{A58EC13B-37E8-4D20-BDDB-E68A2AF5D6F2}" destId="{E1657ED2-DB7A-42BA-8E35-6C0E617A2E45}" srcOrd="11" destOrd="0" presId="urn:microsoft.com/office/officeart/2008/layout/LinedList"/>
    <dgm:cxn modelId="{58084262-AA38-4B02-950C-78B86E22DA11}" type="presParOf" srcId="{E1657ED2-DB7A-42BA-8E35-6C0E617A2E45}" destId="{546D5B59-7358-4CBD-9875-D0CD62D2DCCA}" srcOrd="0" destOrd="0" presId="urn:microsoft.com/office/officeart/2008/layout/LinedList"/>
    <dgm:cxn modelId="{C2C2B6F7-A29D-4DB3-BB6A-765BC065C1A5}" type="presParOf" srcId="{E1657ED2-DB7A-42BA-8E35-6C0E617A2E45}" destId="{9601FC54-2CE9-4C74-9E1F-4757A06215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08801-0452-430F-8978-C91BF445BD14}">
      <dsp:nvSpPr>
        <dsp:cNvPr id="0" name=""/>
        <dsp:cNvSpPr/>
      </dsp:nvSpPr>
      <dsp:spPr>
        <a:xfrm>
          <a:off x="0" y="598"/>
          <a:ext cx="946272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7909E-8CA1-4091-8643-1A9A025E4264}">
      <dsp:nvSpPr>
        <dsp:cNvPr id="0" name=""/>
        <dsp:cNvSpPr/>
      </dsp:nvSpPr>
      <dsp:spPr>
        <a:xfrm>
          <a:off x="0" y="598"/>
          <a:ext cx="9462721" cy="70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100000"/>
            </a:lnSpc>
            <a:spcBef>
              <a:spcPct val="0"/>
            </a:spcBef>
            <a:spcAft>
              <a:spcPct val="35000"/>
            </a:spcAft>
            <a:buNone/>
          </a:pPr>
          <a:r>
            <a:rPr lang="pt-BR" sz="2400" b="1" i="0" kern="1200" dirty="0"/>
            <a:t>Gestor do Contrato – Decreto 10.086/22</a:t>
          </a:r>
          <a:endParaRPr lang="en-US" sz="2400" kern="1200" dirty="0"/>
        </a:p>
      </dsp:txBody>
      <dsp:txXfrm>
        <a:off x="0" y="598"/>
        <a:ext cx="9462721" cy="700608"/>
      </dsp:txXfrm>
    </dsp:sp>
    <dsp:sp modelId="{8827DB8E-9CAD-479B-84F4-023E15A68D93}">
      <dsp:nvSpPr>
        <dsp:cNvPr id="0" name=""/>
        <dsp:cNvSpPr/>
      </dsp:nvSpPr>
      <dsp:spPr>
        <a:xfrm>
          <a:off x="0" y="701207"/>
          <a:ext cx="946272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D794C3-7EEB-483E-B029-7F49A10AB56A}">
      <dsp:nvSpPr>
        <dsp:cNvPr id="0" name=""/>
        <dsp:cNvSpPr/>
      </dsp:nvSpPr>
      <dsp:spPr>
        <a:xfrm>
          <a:off x="0" y="701207"/>
          <a:ext cx="9462721" cy="70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pPr>
          <a:r>
            <a:rPr lang="pt-BR" sz="1300" b="1" kern="1200"/>
            <a:t>Art. 10.</a:t>
          </a:r>
          <a:r>
            <a:rPr lang="pt-BR" sz="1300" kern="1200"/>
            <a:t> O gestor do contrato é o gerente funcional, designado pela autoridade máxima, ou por quem ela delegar, com atribuições administrativas e a função de administrar o contrato, desde sua concepção até a finalização, especialmente:</a:t>
          </a:r>
          <a:endParaRPr lang="en-US" sz="1300" kern="1200"/>
        </a:p>
      </dsp:txBody>
      <dsp:txXfrm>
        <a:off x="0" y="701207"/>
        <a:ext cx="9462721" cy="700608"/>
      </dsp:txXfrm>
    </dsp:sp>
    <dsp:sp modelId="{F46D9D45-7C4C-488B-9C58-72A9E1A1919F}">
      <dsp:nvSpPr>
        <dsp:cNvPr id="0" name=""/>
        <dsp:cNvSpPr/>
      </dsp:nvSpPr>
      <dsp:spPr>
        <a:xfrm>
          <a:off x="0" y="1401816"/>
          <a:ext cx="946272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F64FD9-96D8-4ABC-871F-BA74DAED952A}">
      <dsp:nvSpPr>
        <dsp:cNvPr id="0" name=""/>
        <dsp:cNvSpPr/>
      </dsp:nvSpPr>
      <dsp:spPr>
        <a:xfrm>
          <a:off x="0" y="1401816"/>
          <a:ext cx="9462721" cy="70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pPr>
          <a:r>
            <a:rPr lang="pt-BR" sz="1300" b="1" kern="1200"/>
            <a:t>I -</a:t>
          </a:r>
          <a:r>
            <a:rPr lang="pt-BR" sz="1300" kern="1200"/>
            <a:t> analisar a documentação que antecede o pagamento;</a:t>
          </a:r>
          <a:endParaRPr lang="en-US" sz="1300" kern="1200"/>
        </a:p>
      </dsp:txBody>
      <dsp:txXfrm>
        <a:off x="0" y="1401816"/>
        <a:ext cx="9462721" cy="700608"/>
      </dsp:txXfrm>
    </dsp:sp>
    <dsp:sp modelId="{F6140497-3C24-4366-8ABD-E0DEA5303D90}">
      <dsp:nvSpPr>
        <dsp:cNvPr id="0" name=""/>
        <dsp:cNvSpPr/>
      </dsp:nvSpPr>
      <dsp:spPr>
        <a:xfrm>
          <a:off x="0" y="2102425"/>
          <a:ext cx="946272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BBD6D-181D-42B6-AED7-D74E27131140}">
      <dsp:nvSpPr>
        <dsp:cNvPr id="0" name=""/>
        <dsp:cNvSpPr/>
      </dsp:nvSpPr>
      <dsp:spPr>
        <a:xfrm>
          <a:off x="0" y="2102425"/>
          <a:ext cx="9462721" cy="70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pPr>
          <a:r>
            <a:rPr lang="pt-BR" sz="1300" b="1" kern="1200"/>
            <a:t>II -</a:t>
          </a:r>
          <a:r>
            <a:rPr lang="pt-BR" sz="1300" kern="1200"/>
            <a:t> analisar os pedidos de reequilíbrio econômico-financeiro do contrato;</a:t>
          </a:r>
          <a:endParaRPr lang="en-US" sz="1300" kern="1200"/>
        </a:p>
      </dsp:txBody>
      <dsp:txXfrm>
        <a:off x="0" y="2102425"/>
        <a:ext cx="9462721" cy="700608"/>
      </dsp:txXfrm>
    </dsp:sp>
    <dsp:sp modelId="{05A23898-B7A7-409C-A19B-6A64B078404A}">
      <dsp:nvSpPr>
        <dsp:cNvPr id="0" name=""/>
        <dsp:cNvSpPr/>
      </dsp:nvSpPr>
      <dsp:spPr>
        <a:xfrm>
          <a:off x="0" y="2803033"/>
          <a:ext cx="946272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20D533-9C84-4260-A37C-A08C7E607D63}">
      <dsp:nvSpPr>
        <dsp:cNvPr id="0" name=""/>
        <dsp:cNvSpPr/>
      </dsp:nvSpPr>
      <dsp:spPr>
        <a:xfrm>
          <a:off x="0" y="2803033"/>
          <a:ext cx="9462721" cy="70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pPr>
          <a:r>
            <a:rPr lang="pt-BR" sz="1300" b="1" kern="1200"/>
            <a:t>III -</a:t>
          </a:r>
          <a:r>
            <a:rPr lang="pt-BR" sz="1300" kern="1200"/>
            <a:t> analisar eventuais alterações contratuais, após ouvido o fiscal do contrato;</a:t>
          </a:r>
          <a:endParaRPr lang="en-US" sz="1300" kern="1200"/>
        </a:p>
      </dsp:txBody>
      <dsp:txXfrm>
        <a:off x="0" y="2803033"/>
        <a:ext cx="9462721" cy="700608"/>
      </dsp:txXfrm>
    </dsp:sp>
    <dsp:sp modelId="{256A33A9-97C8-4FE0-BBAA-D1594EEBE439}">
      <dsp:nvSpPr>
        <dsp:cNvPr id="0" name=""/>
        <dsp:cNvSpPr/>
      </dsp:nvSpPr>
      <dsp:spPr>
        <a:xfrm>
          <a:off x="0" y="3503642"/>
          <a:ext cx="946272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B40CCA-7608-453D-84E1-C0E4225782C7}">
      <dsp:nvSpPr>
        <dsp:cNvPr id="0" name=""/>
        <dsp:cNvSpPr/>
      </dsp:nvSpPr>
      <dsp:spPr>
        <a:xfrm>
          <a:off x="0" y="3503642"/>
          <a:ext cx="9462721" cy="70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pPr>
          <a:r>
            <a:rPr lang="pt-BR" sz="1300" b="1" kern="1200"/>
            <a:t>IV -</a:t>
          </a:r>
          <a:r>
            <a:rPr lang="pt-BR" sz="1300" kern="1200"/>
            <a:t> analisar os documentos referentes ao recebimento do objeto contratado;</a:t>
          </a:r>
          <a:endParaRPr lang="en-US" sz="1300" kern="1200"/>
        </a:p>
      </dsp:txBody>
      <dsp:txXfrm>
        <a:off x="0" y="3503642"/>
        <a:ext cx="9462721" cy="700608"/>
      </dsp:txXfrm>
    </dsp:sp>
    <dsp:sp modelId="{F185F8F2-03F1-4E83-9D3A-A3EF23B8B453}">
      <dsp:nvSpPr>
        <dsp:cNvPr id="0" name=""/>
        <dsp:cNvSpPr/>
      </dsp:nvSpPr>
      <dsp:spPr>
        <a:xfrm>
          <a:off x="0" y="4204251"/>
          <a:ext cx="946272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59220B-4A97-4647-8105-3193A8B390AF}">
      <dsp:nvSpPr>
        <dsp:cNvPr id="0" name=""/>
        <dsp:cNvSpPr/>
      </dsp:nvSpPr>
      <dsp:spPr>
        <a:xfrm>
          <a:off x="0" y="4204251"/>
          <a:ext cx="9462721" cy="70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pPr>
          <a:r>
            <a:rPr lang="pt-BR" sz="1300" b="1" kern="1200"/>
            <a:t>V -</a:t>
          </a:r>
          <a:r>
            <a:rPr lang="pt-BR" sz="1300" kern="1200"/>
            <a:t> acompanhar o desenvolvimento da execução através de relatórios e demais documentos relativos ao objeto contratado;</a:t>
          </a:r>
          <a:endParaRPr lang="en-US" sz="1300" kern="1200"/>
        </a:p>
      </dsp:txBody>
      <dsp:txXfrm>
        <a:off x="0" y="4204251"/>
        <a:ext cx="9462721" cy="700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07DD2-3D9F-43B7-A934-587383FC0F63}">
      <dsp:nvSpPr>
        <dsp:cNvPr id="0" name=""/>
        <dsp:cNvSpPr/>
      </dsp:nvSpPr>
      <dsp:spPr>
        <a:xfrm>
          <a:off x="0" y="2407"/>
          <a:ext cx="871537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0E248-14C4-4DBF-968C-9320E0D11F70}">
      <dsp:nvSpPr>
        <dsp:cNvPr id="0" name=""/>
        <dsp:cNvSpPr/>
      </dsp:nvSpPr>
      <dsp:spPr>
        <a:xfrm>
          <a:off x="0" y="2407"/>
          <a:ext cx="8715375" cy="82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pt-BR" sz="1400" b="1" kern="1200" dirty="0"/>
            <a:t>VI -</a:t>
          </a:r>
          <a:r>
            <a:rPr lang="pt-BR" sz="1400" kern="1200" dirty="0"/>
            <a:t> decidir provisoriamente a suspensão da entrega de bens ou a realização de serviços;</a:t>
          </a:r>
          <a:endParaRPr lang="en-US" sz="1400" kern="1200" dirty="0"/>
        </a:p>
      </dsp:txBody>
      <dsp:txXfrm>
        <a:off x="0" y="2407"/>
        <a:ext cx="8715375" cy="821075"/>
      </dsp:txXfrm>
    </dsp:sp>
    <dsp:sp modelId="{90D195F1-60B6-4680-A395-C9F6611E8CA0}">
      <dsp:nvSpPr>
        <dsp:cNvPr id="0" name=""/>
        <dsp:cNvSpPr/>
      </dsp:nvSpPr>
      <dsp:spPr>
        <a:xfrm>
          <a:off x="0" y="823482"/>
          <a:ext cx="871537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8175E-DF28-457D-BD3E-0B2942FEFD60}">
      <dsp:nvSpPr>
        <dsp:cNvPr id="0" name=""/>
        <dsp:cNvSpPr/>
      </dsp:nvSpPr>
      <dsp:spPr>
        <a:xfrm>
          <a:off x="0" y="823482"/>
          <a:ext cx="8715375" cy="82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pt-BR" sz="1400" b="1" kern="1200" dirty="0"/>
            <a:t>VII -</a:t>
          </a:r>
          <a:r>
            <a:rPr lang="pt-BR" sz="1400" kern="1200" dirty="0"/>
            <a:t> efetuar a digitalização e armazenamento dos documentos fiscais e trabalhistas da contratada no sistema GMS, quando couber, bem como no Portal Nacional de Contratações Públicas (PNCP);</a:t>
          </a:r>
          <a:endParaRPr lang="en-US" sz="1400" kern="1200" dirty="0"/>
        </a:p>
      </dsp:txBody>
      <dsp:txXfrm>
        <a:off x="0" y="823482"/>
        <a:ext cx="8715375" cy="821075"/>
      </dsp:txXfrm>
    </dsp:sp>
    <dsp:sp modelId="{958EABA0-3B3D-4FE5-A853-8C1E469EF30D}">
      <dsp:nvSpPr>
        <dsp:cNvPr id="0" name=""/>
        <dsp:cNvSpPr/>
      </dsp:nvSpPr>
      <dsp:spPr>
        <a:xfrm>
          <a:off x="0" y="1644557"/>
          <a:ext cx="871537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F1C702-3B54-4EA7-A9AE-D35C7B4A74C2}">
      <dsp:nvSpPr>
        <dsp:cNvPr id="0" name=""/>
        <dsp:cNvSpPr/>
      </dsp:nvSpPr>
      <dsp:spPr>
        <a:xfrm>
          <a:off x="0" y="1644557"/>
          <a:ext cx="8715375" cy="82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pt-BR" sz="1400" b="1" kern="1200" dirty="0"/>
            <a:t>VIII -</a:t>
          </a:r>
          <a:r>
            <a:rPr lang="pt-BR" sz="1400" kern="1200" dirty="0"/>
            <a:t> preencher o termo de avaliação de contratos administrativos disponibilizado pelo setor responsável pelo sistema de gestão de materiais, obras e serviços;</a:t>
          </a:r>
          <a:endParaRPr lang="en-US" sz="1400" kern="1200" dirty="0"/>
        </a:p>
      </dsp:txBody>
      <dsp:txXfrm>
        <a:off x="0" y="1644557"/>
        <a:ext cx="8715375" cy="821075"/>
      </dsp:txXfrm>
    </dsp:sp>
    <dsp:sp modelId="{AB719B89-2794-44CD-9D7E-F8955D0A302E}">
      <dsp:nvSpPr>
        <dsp:cNvPr id="0" name=""/>
        <dsp:cNvSpPr/>
      </dsp:nvSpPr>
      <dsp:spPr>
        <a:xfrm>
          <a:off x="0" y="2465632"/>
          <a:ext cx="871537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B381C6-84EE-4952-8AFF-B7E2DD4BBFFE}">
      <dsp:nvSpPr>
        <dsp:cNvPr id="0" name=""/>
        <dsp:cNvSpPr/>
      </dsp:nvSpPr>
      <dsp:spPr>
        <a:xfrm>
          <a:off x="0" y="2465632"/>
          <a:ext cx="8715375" cy="82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pt-BR" sz="1400" b="1" kern="1200" dirty="0"/>
            <a:t>VIII -</a:t>
          </a:r>
          <a:r>
            <a:rPr lang="pt-BR" sz="1400" kern="1200" dirty="0"/>
            <a:t> preencher o termo de avaliação de contratos administrativos disponibilizado pelo setor responsável pelo sistema de gestão de materiais e serviços;</a:t>
          </a:r>
          <a:endParaRPr lang="en-US" sz="1400" kern="1200" dirty="0"/>
        </a:p>
      </dsp:txBody>
      <dsp:txXfrm>
        <a:off x="0" y="2465632"/>
        <a:ext cx="8715375" cy="821075"/>
      </dsp:txXfrm>
    </dsp:sp>
    <dsp:sp modelId="{30C2A226-B8B0-49E2-8641-B4CF10874257}">
      <dsp:nvSpPr>
        <dsp:cNvPr id="0" name=""/>
        <dsp:cNvSpPr/>
      </dsp:nvSpPr>
      <dsp:spPr>
        <a:xfrm>
          <a:off x="0" y="3286708"/>
          <a:ext cx="871537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A8081-9DED-472D-BA5D-BE2D56AE7D82}">
      <dsp:nvSpPr>
        <dsp:cNvPr id="0" name=""/>
        <dsp:cNvSpPr/>
      </dsp:nvSpPr>
      <dsp:spPr>
        <a:xfrm>
          <a:off x="0" y="3286708"/>
          <a:ext cx="8715375" cy="82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pt-BR" sz="1400" b="1" kern="1200" dirty="0"/>
            <a:t>IX -</a:t>
          </a:r>
          <a:r>
            <a:rPr lang="pt-BR" sz="1400" kern="1200" dirty="0"/>
            <a:t> inserir os dados referentes aos contratos administrativos no Portal Nacional de Contratações Públicas (PNCP);</a:t>
          </a:r>
          <a:endParaRPr lang="en-US" sz="1400" kern="1200" dirty="0"/>
        </a:p>
      </dsp:txBody>
      <dsp:txXfrm>
        <a:off x="0" y="3286708"/>
        <a:ext cx="8715375" cy="821075"/>
      </dsp:txXfrm>
    </dsp:sp>
    <dsp:sp modelId="{A0FE3CA9-221D-444B-808C-58BBD74C7817}">
      <dsp:nvSpPr>
        <dsp:cNvPr id="0" name=""/>
        <dsp:cNvSpPr/>
      </dsp:nvSpPr>
      <dsp:spPr>
        <a:xfrm>
          <a:off x="0" y="4107783"/>
          <a:ext cx="871537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6D5B59-7358-4CBD-9875-D0CD62D2DCCA}">
      <dsp:nvSpPr>
        <dsp:cNvPr id="0" name=""/>
        <dsp:cNvSpPr/>
      </dsp:nvSpPr>
      <dsp:spPr>
        <a:xfrm>
          <a:off x="0" y="4107783"/>
          <a:ext cx="8715375" cy="82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pt-BR" sz="1400" b="1" kern="1200" dirty="0"/>
            <a:t>X -</a:t>
          </a:r>
          <a:r>
            <a:rPr lang="pt-BR" sz="1400" kern="1200" dirty="0"/>
            <a:t> outras atividades compatíveis com a função.</a:t>
          </a:r>
          <a:endParaRPr lang="en-US" sz="1400" kern="1200" dirty="0"/>
        </a:p>
      </dsp:txBody>
      <dsp:txXfrm>
        <a:off x="0" y="4107783"/>
        <a:ext cx="8715375" cy="8210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55669-0F74-4B03-8BCC-FC8FDCB158A7}" type="datetimeFigureOut">
              <a:rPr lang="pt-BR" smtClean="0"/>
              <a:t>15/06/2026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5448DF-8B86-4FE8-8CCD-3E5C7FBF66F9}" type="slidenum">
              <a:rPr lang="pt-BR" smtClean="0"/>
              <a:t>‹nº›</a:t>
            </a:fld>
            <a:endParaRPr lang="pt-BR"/>
          </a:p>
        </p:txBody>
      </p:sp>
    </p:spTree>
    <p:extLst>
      <p:ext uri="{BB962C8B-B14F-4D97-AF65-F5344CB8AC3E}">
        <p14:creationId xmlns:p14="http://schemas.microsoft.com/office/powerpoint/2010/main" val="410568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EFE84-76D3-BB75-AA59-36AB9704657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D4C51E6-750F-9B9F-CB49-7E0D5030C71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03F8E8D-EE7A-6A49-C149-32CEE7F04242}"/>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4C7CDD09-C822-1AC7-A3C9-46B4195291C9}"/>
              </a:ext>
            </a:extLst>
          </p:cNvPr>
          <p:cNvSpPr>
            <a:spLocks noGrp="1"/>
          </p:cNvSpPr>
          <p:nvPr>
            <p:ph type="sldNum" sz="quarter" idx="5"/>
          </p:nvPr>
        </p:nvSpPr>
        <p:spPr/>
        <p:txBody>
          <a:bodyPr/>
          <a:lstStyle/>
          <a:p>
            <a:fld id="{A35448DF-8B86-4FE8-8CCD-3E5C7FBF66F9}" type="slidenum">
              <a:rPr lang="pt-BR" smtClean="0"/>
              <a:t>29</a:t>
            </a:fld>
            <a:endParaRPr lang="pt-BR"/>
          </a:p>
        </p:txBody>
      </p:sp>
    </p:spTree>
    <p:extLst>
      <p:ext uri="{BB962C8B-B14F-4D97-AF65-F5344CB8AC3E}">
        <p14:creationId xmlns:p14="http://schemas.microsoft.com/office/powerpoint/2010/main" val="144284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1DD05-80A4-EF33-15C7-7D881CEC329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D31466F-C54E-DA1E-D951-33B78F851DF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D86F83C-F7E8-9648-C1B0-5A84F0234A2F}"/>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20B8EAF-10EA-FD4C-7C7F-842161F45607}"/>
              </a:ext>
            </a:extLst>
          </p:cNvPr>
          <p:cNvSpPr>
            <a:spLocks noGrp="1"/>
          </p:cNvSpPr>
          <p:nvPr>
            <p:ph type="sldNum" sz="quarter" idx="5"/>
          </p:nvPr>
        </p:nvSpPr>
        <p:spPr/>
        <p:txBody>
          <a:bodyPr/>
          <a:lstStyle/>
          <a:p>
            <a:fld id="{A35448DF-8B86-4FE8-8CCD-3E5C7FBF66F9}" type="slidenum">
              <a:rPr lang="pt-BR" smtClean="0"/>
              <a:t>30</a:t>
            </a:fld>
            <a:endParaRPr lang="pt-BR"/>
          </a:p>
        </p:txBody>
      </p:sp>
    </p:spTree>
    <p:extLst>
      <p:ext uri="{BB962C8B-B14F-4D97-AF65-F5344CB8AC3E}">
        <p14:creationId xmlns:p14="http://schemas.microsoft.com/office/powerpoint/2010/main" val="2817413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64797-B21E-89E8-8D8E-7020AD59FC1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4ABEB87-0F0C-E867-1869-8113EFD9274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F5A91CC-81D0-725D-0E12-8D56D2F40251}"/>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5A266A4-84CA-B62A-8C84-E13619CADFBA}"/>
              </a:ext>
            </a:extLst>
          </p:cNvPr>
          <p:cNvSpPr>
            <a:spLocks noGrp="1"/>
          </p:cNvSpPr>
          <p:nvPr>
            <p:ph type="sldNum" sz="quarter" idx="5"/>
          </p:nvPr>
        </p:nvSpPr>
        <p:spPr/>
        <p:txBody>
          <a:bodyPr/>
          <a:lstStyle/>
          <a:p>
            <a:fld id="{A35448DF-8B86-4FE8-8CCD-3E5C7FBF66F9}" type="slidenum">
              <a:rPr lang="pt-BR" smtClean="0"/>
              <a:t>31</a:t>
            </a:fld>
            <a:endParaRPr lang="pt-BR"/>
          </a:p>
        </p:txBody>
      </p:sp>
    </p:spTree>
    <p:extLst>
      <p:ext uri="{BB962C8B-B14F-4D97-AF65-F5344CB8AC3E}">
        <p14:creationId xmlns:p14="http://schemas.microsoft.com/office/powerpoint/2010/main" val="3910284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1A3A8-F989-C09E-6EDE-59EC7182E3B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58B5BE7-6D99-6FBB-39E0-270C6566730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4BAB62F-687A-C455-EE2D-FF7CE8469AB8}"/>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FD0C049-837F-3096-F396-6C7ACBE553A5}"/>
              </a:ext>
            </a:extLst>
          </p:cNvPr>
          <p:cNvSpPr>
            <a:spLocks noGrp="1"/>
          </p:cNvSpPr>
          <p:nvPr>
            <p:ph type="sldNum" sz="quarter" idx="5"/>
          </p:nvPr>
        </p:nvSpPr>
        <p:spPr/>
        <p:txBody>
          <a:bodyPr/>
          <a:lstStyle/>
          <a:p>
            <a:fld id="{A35448DF-8B86-4FE8-8CCD-3E5C7FBF66F9}" type="slidenum">
              <a:rPr lang="pt-BR" smtClean="0"/>
              <a:t>32</a:t>
            </a:fld>
            <a:endParaRPr lang="pt-BR"/>
          </a:p>
        </p:txBody>
      </p:sp>
    </p:spTree>
    <p:extLst>
      <p:ext uri="{BB962C8B-B14F-4D97-AF65-F5344CB8AC3E}">
        <p14:creationId xmlns:p14="http://schemas.microsoft.com/office/powerpoint/2010/main" val="1949542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1992B-0B67-3C77-8940-6C843FA56AB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CA07374-A641-62AD-BE1D-5257A1BFD06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9747136-77D3-3561-2064-C0A8F333B58F}"/>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F6C9A23-FA5B-4CF6-5010-D80726E9F824}"/>
              </a:ext>
            </a:extLst>
          </p:cNvPr>
          <p:cNvSpPr>
            <a:spLocks noGrp="1"/>
          </p:cNvSpPr>
          <p:nvPr>
            <p:ph type="sldNum" sz="quarter" idx="5"/>
          </p:nvPr>
        </p:nvSpPr>
        <p:spPr/>
        <p:txBody>
          <a:bodyPr/>
          <a:lstStyle/>
          <a:p>
            <a:fld id="{A35448DF-8B86-4FE8-8CCD-3E5C7FBF66F9}" type="slidenum">
              <a:rPr lang="pt-BR" smtClean="0"/>
              <a:t>33</a:t>
            </a:fld>
            <a:endParaRPr lang="pt-BR"/>
          </a:p>
        </p:txBody>
      </p:sp>
    </p:spTree>
    <p:extLst>
      <p:ext uri="{BB962C8B-B14F-4D97-AF65-F5344CB8AC3E}">
        <p14:creationId xmlns:p14="http://schemas.microsoft.com/office/powerpoint/2010/main" val="646039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5B7EC-5BC9-9347-83A4-015339BF180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200B9A3-84CF-B5D2-864C-53E65D97BAA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1E87025-1C38-3FB4-D773-4DAB28FBB181}"/>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C7F4762C-F55C-9336-9215-85F49F97F0E2}"/>
              </a:ext>
            </a:extLst>
          </p:cNvPr>
          <p:cNvSpPr>
            <a:spLocks noGrp="1"/>
          </p:cNvSpPr>
          <p:nvPr>
            <p:ph type="sldNum" sz="quarter" idx="5"/>
          </p:nvPr>
        </p:nvSpPr>
        <p:spPr/>
        <p:txBody>
          <a:bodyPr/>
          <a:lstStyle/>
          <a:p>
            <a:fld id="{A35448DF-8B86-4FE8-8CCD-3E5C7FBF66F9}" type="slidenum">
              <a:rPr lang="pt-BR" smtClean="0"/>
              <a:t>34</a:t>
            </a:fld>
            <a:endParaRPr lang="pt-BR"/>
          </a:p>
        </p:txBody>
      </p:sp>
    </p:spTree>
    <p:extLst>
      <p:ext uri="{BB962C8B-B14F-4D97-AF65-F5344CB8AC3E}">
        <p14:creationId xmlns:p14="http://schemas.microsoft.com/office/powerpoint/2010/main" val="767851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104FB-4FB8-9DE3-D153-9E7D61D0AE1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3B6A99D-435B-2A51-78CB-A52C4EB8771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C6A220D-3DD4-0CB1-417D-BD7F6BB84BD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A206AAC3-BDBD-F053-40D3-BA27DEED47D6}"/>
              </a:ext>
            </a:extLst>
          </p:cNvPr>
          <p:cNvSpPr>
            <a:spLocks noGrp="1"/>
          </p:cNvSpPr>
          <p:nvPr>
            <p:ph type="sldNum" sz="quarter" idx="5"/>
          </p:nvPr>
        </p:nvSpPr>
        <p:spPr/>
        <p:txBody>
          <a:bodyPr/>
          <a:lstStyle/>
          <a:p>
            <a:fld id="{A35448DF-8B86-4FE8-8CCD-3E5C7FBF66F9}" type="slidenum">
              <a:rPr lang="pt-BR" smtClean="0"/>
              <a:t>35</a:t>
            </a:fld>
            <a:endParaRPr lang="pt-BR"/>
          </a:p>
        </p:txBody>
      </p:sp>
    </p:spTree>
    <p:extLst>
      <p:ext uri="{BB962C8B-B14F-4D97-AF65-F5344CB8AC3E}">
        <p14:creationId xmlns:p14="http://schemas.microsoft.com/office/powerpoint/2010/main" val="3418414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87E6C-2622-CD51-9449-55640E09633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669B7F6-2A58-3792-4B13-9438175A1FC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A8FF9D2-1F53-7D38-E592-45DDB0AB723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60457966-0BA1-0550-982D-D11B949ACA0E}"/>
              </a:ext>
            </a:extLst>
          </p:cNvPr>
          <p:cNvSpPr>
            <a:spLocks noGrp="1"/>
          </p:cNvSpPr>
          <p:nvPr>
            <p:ph type="sldNum" sz="quarter" idx="5"/>
          </p:nvPr>
        </p:nvSpPr>
        <p:spPr/>
        <p:txBody>
          <a:bodyPr/>
          <a:lstStyle/>
          <a:p>
            <a:fld id="{A35448DF-8B86-4FE8-8CCD-3E5C7FBF66F9}" type="slidenum">
              <a:rPr lang="pt-BR" smtClean="0"/>
              <a:t>36</a:t>
            </a:fld>
            <a:endParaRPr lang="pt-BR"/>
          </a:p>
        </p:txBody>
      </p:sp>
    </p:spTree>
    <p:extLst>
      <p:ext uri="{BB962C8B-B14F-4D97-AF65-F5344CB8AC3E}">
        <p14:creationId xmlns:p14="http://schemas.microsoft.com/office/powerpoint/2010/main" val="3051012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CC943-AE65-C92C-D9DC-2CB9321695C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F4B31FF-EBF4-C289-834F-F3A55EFE047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1A144E4-4B5C-6227-4F70-2096C3284136}"/>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379914D5-8FAA-265E-8F9C-99E6918FD888}"/>
              </a:ext>
            </a:extLst>
          </p:cNvPr>
          <p:cNvSpPr>
            <a:spLocks noGrp="1"/>
          </p:cNvSpPr>
          <p:nvPr>
            <p:ph type="sldNum" sz="quarter" idx="5"/>
          </p:nvPr>
        </p:nvSpPr>
        <p:spPr/>
        <p:txBody>
          <a:bodyPr/>
          <a:lstStyle/>
          <a:p>
            <a:fld id="{A35448DF-8B86-4FE8-8CCD-3E5C7FBF66F9}" type="slidenum">
              <a:rPr lang="pt-BR" smtClean="0"/>
              <a:t>37</a:t>
            </a:fld>
            <a:endParaRPr lang="pt-BR"/>
          </a:p>
        </p:txBody>
      </p:sp>
    </p:spTree>
    <p:extLst>
      <p:ext uri="{BB962C8B-B14F-4D97-AF65-F5344CB8AC3E}">
        <p14:creationId xmlns:p14="http://schemas.microsoft.com/office/powerpoint/2010/main" val="656722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836C4-00CF-B471-759E-929EA1B6810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14BCBF2-153D-4566-6011-692E22A627B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0B8FFC7-6E89-4D45-168D-83E6F3835AC0}"/>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4ED11F7-78C1-FB2A-3AB3-65C6A0562CED}"/>
              </a:ext>
            </a:extLst>
          </p:cNvPr>
          <p:cNvSpPr>
            <a:spLocks noGrp="1"/>
          </p:cNvSpPr>
          <p:nvPr>
            <p:ph type="sldNum" sz="quarter" idx="5"/>
          </p:nvPr>
        </p:nvSpPr>
        <p:spPr/>
        <p:txBody>
          <a:bodyPr/>
          <a:lstStyle/>
          <a:p>
            <a:fld id="{A35448DF-8B86-4FE8-8CCD-3E5C7FBF66F9}" type="slidenum">
              <a:rPr lang="pt-BR" smtClean="0"/>
              <a:t>38</a:t>
            </a:fld>
            <a:endParaRPr lang="pt-BR"/>
          </a:p>
        </p:txBody>
      </p:sp>
    </p:spTree>
    <p:extLst>
      <p:ext uri="{BB962C8B-B14F-4D97-AF65-F5344CB8AC3E}">
        <p14:creationId xmlns:p14="http://schemas.microsoft.com/office/powerpoint/2010/main" val="198034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35448DF-8B86-4FE8-8CCD-3E5C7FBF66F9}" type="slidenum">
              <a:rPr lang="pt-BR" smtClean="0"/>
              <a:t>21</a:t>
            </a:fld>
            <a:endParaRPr lang="pt-BR"/>
          </a:p>
        </p:txBody>
      </p:sp>
    </p:spTree>
    <p:extLst>
      <p:ext uri="{BB962C8B-B14F-4D97-AF65-F5344CB8AC3E}">
        <p14:creationId xmlns:p14="http://schemas.microsoft.com/office/powerpoint/2010/main" val="214541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3197E-445A-7788-205E-29C2F5F1987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4325C3B-EEDA-7B12-E458-B9F5656EEF1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3A00370-13E0-0D0E-FE1F-7FDC5966AD6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6224713-46C8-CFE8-F9A7-DE1F22B32BE8}"/>
              </a:ext>
            </a:extLst>
          </p:cNvPr>
          <p:cNvSpPr>
            <a:spLocks noGrp="1"/>
          </p:cNvSpPr>
          <p:nvPr>
            <p:ph type="sldNum" sz="quarter" idx="5"/>
          </p:nvPr>
        </p:nvSpPr>
        <p:spPr/>
        <p:txBody>
          <a:bodyPr/>
          <a:lstStyle/>
          <a:p>
            <a:fld id="{A35448DF-8B86-4FE8-8CCD-3E5C7FBF66F9}" type="slidenum">
              <a:rPr lang="pt-BR" smtClean="0"/>
              <a:t>39</a:t>
            </a:fld>
            <a:endParaRPr lang="pt-BR"/>
          </a:p>
        </p:txBody>
      </p:sp>
    </p:spTree>
    <p:extLst>
      <p:ext uri="{BB962C8B-B14F-4D97-AF65-F5344CB8AC3E}">
        <p14:creationId xmlns:p14="http://schemas.microsoft.com/office/powerpoint/2010/main" val="1946306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B262E-6743-9CEC-993F-3DD83BC981F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7FE7997-D127-AE60-FAB7-6A0738A2D137}"/>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0FDD071-65C6-662B-703F-752E86CAE53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47C2FA43-9BBE-775D-A32C-8F65D442F02C}"/>
              </a:ext>
            </a:extLst>
          </p:cNvPr>
          <p:cNvSpPr>
            <a:spLocks noGrp="1"/>
          </p:cNvSpPr>
          <p:nvPr>
            <p:ph type="sldNum" sz="quarter" idx="5"/>
          </p:nvPr>
        </p:nvSpPr>
        <p:spPr/>
        <p:txBody>
          <a:bodyPr/>
          <a:lstStyle/>
          <a:p>
            <a:fld id="{A35448DF-8B86-4FE8-8CCD-3E5C7FBF66F9}" type="slidenum">
              <a:rPr lang="pt-BR" smtClean="0"/>
              <a:t>40</a:t>
            </a:fld>
            <a:endParaRPr lang="pt-BR"/>
          </a:p>
        </p:txBody>
      </p:sp>
    </p:spTree>
    <p:extLst>
      <p:ext uri="{BB962C8B-B14F-4D97-AF65-F5344CB8AC3E}">
        <p14:creationId xmlns:p14="http://schemas.microsoft.com/office/powerpoint/2010/main" val="3596631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2065C-F9BE-4002-D3C1-1D307410F58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0810D53-21CB-0CE9-8793-BA912887CE3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BA346E0-5068-1415-323B-856A38D415A6}"/>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8BDE7B67-17A7-1C63-EC03-09F7492DB241}"/>
              </a:ext>
            </a:extLst>
          </p:cNvPr>
          <p:cNvSpPr>
            <a:spLocks noGrp="1"/>
          </p:cNvSpPr>
          <p:nvPr>
            <p:ph type="sldNum" sz="quarter" idx="5"/>
          </p:nvPr>
        </p:nvSpPr>
        <p:spPr/>
        <p:txBody>
          <a:bodyPr/>
          <a:lstStyle/>
          <a:p>
            <a:fld id="{A35448DF-8B86-4FE8-8CCD-3E5C7FBF66F9}" type="slidenum">
              <a:rPr lang="pt-BR" smtClean="0"/>
              <a:t>41</a:t>
            </a:fld>
            <a:endParaRPr lang="pt-BR"/>
          </a:p>
        </p:txBody>
      </p:sp>
    </p:spTree>
    <p:extLst>
      <p:ext uri="{BB962C8B-B14F-4D97-AF65-F5344CB8AC3E}">
        <p14:creationId xmlns:p14="http://schemas.microsoft.com/office/powerpoint/2010/main" val="841967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A68F7-BA13-ECDF-2911-B4A4EB824CA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B1B2D1F-C53A-9550-8C2F-8619EF711F0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0F4328F-F94A-89DC-885A-5E1E3FE3D078}"/>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A72A8A18-8755-58A8-DF64-69CFE12A2973}"/>
              </a:ext>
            </a:extLst>
          </p:cNvPr>
          <p:cNvSpPr>
            <a:spLocks noGrp="1"/>
          </p:cNvSpPr>
          <p:nvPr>
            <p:ph type="sldNum" sz="quarter" idx="5"/>
          </p:nvPr>
        </p:nvSpPr>
        <p:spPr/>
        <p:txBody>
          <a:bodyPr/>
          <a:lstStyle/>
          <a:p>
            <a:fld id="{A35448DF-8B86-4FE8-8CCD-3E5C7FBF66F9}" type="slidenum">
              <a:rPr lang="pt-BR" smtClean="0"/>
              <a:t>42</a:t>
            </a:fld>
            <a:endParaRPr lang="pt-BR"/>
          </a:p>
        </p:txBody>
      </p:sp>
    </p:spTree>
    <p:extLst>
      <p:ext uri="{BB962C8B-B14F-4D97-AF65-F5344CB8AC3E}">
        <p14:creationId xmlns:p14="http://schemas.microsoft.com/office/powerpoint/2010/main" val="1640811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1963B-203C-4C60-BF5F-FFB0E0B87C6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459432A-38EA-7698-7BF3-6001FE79D02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8661356-09A2-C01B-FC34-8B07F8DB644E}"/>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6CA6B308-EE46-8BFB-0737-9D6A16814E35}"/>
              </a:ext>
            </a:extLst>
          </p:cNvPr>
          <p:cNvSpPr>
            <a:spLocks noGrp="1"/>
          </p:cNvSpPr>
          <p:nvPr>
            <p:ph type="sldNum" sz="quarter" idx="5"/>
          </p:nvPr>
        </p:nvSpPr>
        <p:spPr/>
        <p:txBody>
          <a:bodyPr/>
          <a:lstStyle/>
          <a:p>
            <a:fld id="{A35448DF-8B86-4FE8-8CCD-3E5C7FBF66F9}" type="slidenum">
              <a:rPr lang="pt-BR" smtClean="0"/>
              <a:t>43</a:t>
            </a:fld>
            <a:endParaRPr lang="pt-BR"/>
          </a:p>
        </p:txBody>
      </p:sp>
    </p:spTree>
    <p:extLst>
      <p:ext uri="{BB962C8B-B14F-4D97-AF65-F5344CB8AC3E}">
        <p14:creationId xmlns:p14="http://schemas.microsoft.com/office/powerpoint/2010/main" val="1256708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10B38-4BD3-2632-211D-30BA92E62C0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CFFBAF0-C74C-DD73-4340-BD7ED1B43DB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EB425C1-690A-12A4-525F-CCF7B14602C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E8106E6C-5AA8-C1E2-80B1-4C16802E087A}"/>
              </a:ext>
            </a:extLst>
          </p:cNvPr>
          <p:cNvSpPr>
            <a:spLocks noGrp="1"/>
          </p:cNvSpPr>
          <p:nvPr>
            <p:ph type="sldNum" sz="quarter" idx="5"/>
          </p:nvPr>
        </p:nvSpPr>
        <p:spPr/>
        <p:txBody>
          <a:bodyPr/>
          <a:lstStyle/>
          <a:p>
            <a:fld id="{A35448DF-8B86-4FE8-8CCD-3E5C7FBF66F9}" type="slidenum">
              <a:rPr lang="pt-BR" smtClean="0"/>
              <a:t>44</a:t>
            </a:fld>
            <a:endParaRPr lang="pt-BR"/>
          </a:p>
        </p:txBody>
      </p:sp>
    </p:spTree>
    <p:extLst>
      <p:ext uri="{BB962C8B-B14F-4D97-AF65-F5344CB8AC3E}">
        <p14:creationId xmlns:p14="http://schemas.microsoft.com/office/powerpoint/2010/main" val="704681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91EB7-58D5-FCD8-B820-0C3AC29DF2A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EC079A3-8AA6-7C35-3A4D-0CE96594AE2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E462EAF-449B-C045-968A-162FAA8A71A1}"/>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049929B6-1164-9D53-CB0F-76B862835019}"/>
              </a:ext>
            </a:extLst>
          </p:cNvPr>
          <p:cNvSpPr>
            <a:spLocks noGrp="1"/>
          </p:cNvSpPr>
          <p:nvPr>
            <p:ph type="sldNum" sz="quarter" idx="5"/>
          </p:nvPr>
        </p:nvSpPr>
        <p:spPr/>
        <p:txBody>
          <a:bodyPr/>
          <a:lstStyle/>
          <a:p>
            <a:fld id="{A35448DF-8B86-4FE8-8CCD-3E5C7FBF66F9}" type="slidenum">
              <a:rPr lang="pt-BR" smtClean="0"/>
              <a:t>45</a:t>
            </a:fld>
            <a:endParaRPr lang="pt-BR"/>
          </a:p>
        </p:txBody>
      </p:sp>
    </p:spTree>
    <p:extLst>
      <p:ext uri="{BB962C8B-B14F-4D97-AF65-F5344CB8AC3E}">
        <p14:creationId xmlns:p14="http://schemas.microsoft.com/office/powerpoint/2010/main" val="48030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1D92B-20FD-8B50-BD54-E6320C553B5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B6359CD-9769-6BF9-4CFC-2821858FFC4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4C93B4C-9B79-1229-8B7A-49FC4D1195D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DA3C1570-6DC9-E76C-29AC-FF987D83FEA6}"/>
              </a:ext>
            </a:extLst>
          </p:cNvPr>
          <p:cNvSpPr>
            <a:spLocks noGrp="1"/>
          </p:cNvSpPr>
          <p:nvPr>
            <p:ph type="sldNum" sz="quarter" idx="5"/>
          </p:nvPr>
        </p:nvSpPr>
        <p:spPr/>
        <p:txBody>
          <a:bodyPr/>
          <a:lstStyle/>
          <a:p>
            <a:fld id="{A35448DF-8B86-4FE8-8CCD-3E5C7FBF66F9}" type="slidenum">
              <a:rPr lang="pt-BR" smtClean="0"/>
              <a:t>22</a:t>
            </a:fld>
            <a:endParaRPr lang="pt-BR"/>
          </a:p>
        </p:txBody>
      </p:sp>
    </p:spTree>
    <p:extLst>
      <p:ext uri="{BB962C8B-B14F-4D97-AF65-F5344CB8AC3E}">
        <p14:creationId xmlns:p14="http://schemas.microsoft.com/office/powerpoint/2010/main" val="37331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59305-C144-78E2-0DEC-A75A0C32D07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F20A403-66EB-F4CD-8398-C2E5BB12597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8BC1BFC-041E-7166-91A1-38FC68AF0982}"/>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1F3E7086-54AB-D6F0-B08A-DBE20CCB77E1}"/>
              </a:ext>
            </a:extLst>
          </p:cNvPr>
          <p:cNvSpPr>
            <a:spLocks noGrp="1"/>
          </p:cNvSpPr>
          <p:nvPr>
            <p:ph type="sldNum" sz="quarter" idx="5"/>
          </p:nvPr>
        </p:nvSpPr>
        <p:spPr/>
        <p:txBody>
          <a:bodyPr/>
          <a:lstStyle/>
          <a:p>
            <a:fld id="{A35448DF-8B86-4FE8-8CCD-3E5C7FBF66F9}" type="slidenum">
              <a:rPr lang="pt-BR" smtClean="0"/>
              <a:t>23</a:t>
            </a:fld>
            <a:endParaRPr lang="pt-BR"/>
          </a:p>
        </p:txBody>
      </p:sp>
    </p:spTree>
    <p:extLst>
      <p:ext uri="{BB962C8B-B14F-4D97-AF65-F5344CB8AC3E}">
        <p14:creationId xmlns:p14="http://schemas.microsoft.com/office/powerpoint/2010/main" val="17722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6F550-1425-A1C0-3066-8F24C7872E1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5CC84D2-23DA-2894-8471-F98A604FC2E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FC43ABD-3D13-B22A-59BA-B17BC588A828}"/>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892CD6A4-D45A-C879-8928-643AE9FBDA94}"/>
              </a:ext>
            </a:extLst>
          </p:cNvPr>
          <p:cNvSpPr>
            <a:spLocks noGrp="1"/>
          </p:cNvSpPr>
          <p:nvPr>
            <p:ph type="sldNum" sz="quarter" idx="5"/>
          </p:nvPr>
        </p:nvSpPr>
        <p:spPr/>
        <p:txBody>
          <a:bodyPr/>
          <a:lstStyle/>
          <a:p>
            <a:fld id="{A35448DF-8B86-4FE8-8CCD-3E5C7FBF66F9}" type="slidenum">
              <a:rPr lang="pt-BR" smtClean="0"/>
              <a:t>24</a:t>
            </a:fld>
            <a:endParaRPr lang="pt-BR"/>
          </a:p>
        </p:txBody>
      </p:sp>
    </p:spTree>
    <p:extLst>
      <p:ext uri="{BB962C8B-B14F-4D97-AF65-F5344CB8AC3E}">
        <p14:creationId xmlns:p14="http://schemas.microsoft.com/office/powerpoint/2010/main" val="229958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07D4E-623E-63F4-3DF9-2CA3B70F681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8E4CE7F-8465-F5B9-6E73-2A965E87ED0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D050560-BDAF-30FD-83E7-B43C4BE827DF}"/>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6B87A607-E044-290D-8F93-F31E7890AC32}"/>
              </a:ext>
            </a:extLst>
          </p:cNvPr>
          <p:cNvSpPr>
            <a:spLocks noGrp="1"/>
          </p:cNvSpPr>
          <p:nvPr>
            <p:ph type="sldNum" sz="quarter" idx="5"/>
          </p:nvPr>
        </p:nvSpPr>
        <p:spPr/>
        <p:txBody>
          <a:bodyPr/>
          <a:lstStyle/>
          <a:p>
            <a:fld id="{A35448DF-8B86-4FE8-8CCD-3E5C7FBF66F9}" type="slidenum">
              <a:rPr lang="pt-BR" smtClean="0"/>
              <a:t>25</a:t>
            </a:fld>
            <a:endParaRPr lang="pt-BR"/>
          </a:p>
        </p:txBody>
      </p:sp>
    </p:spTree>
    <p:extLst>
      <p:ext uri="{BB962C8B-B14F-4D97-AF65-F5344CB8AC3E}">
        <p14:creationId xmlns:p14="http://schemas.microsoft.com/office/powerpoint/2010/main" val="709392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E6137-6BB8-1062-518D-AF2C4E4450E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794B584-22E1-665C-1919-8E49E802C4E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116464B-92BB-D0AD-E701-7CF5F5886B94}"/>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EEC0F5DA-2E38-FE34-EE0C-DD969EA0CDF0}"/>
              </a:ext>
            </a:extLst>
          </p:cNvPr>
          <p:cNvSpPr>
            <a:spLocks noGrp="1"/>
          </p:cNvSpPr>
          <p:nvPr>
            <p:ph type="sldNum" sz="quarter" idx="5"/>
          </p:nvPr>
        </p:nvSpPr>
        <p:spPr/>
        <p:txBody>
          <a:bodyPr/>
          <a:lstStyle/>
          <a:p>
            <a:fld id="{A35448DF-8B86-4FE8-8CCD-3E5C7FBF66F9}" type="slidenum">
              <a:rPr lang="pt-BR" smtClean="0"/>
              <a:t>26</a:t>
            </a:fld>
            <a:endParaRPr lang="pt-BR"/>
          </a:p>
        </p:txBody>
      </p:sp>
    </p:spTree>
    <p:extLst>
      <p:ext uri="{BB962C8B-B14F-4D97-AF65-F5344CB8AC3E}">
        <p14:creationId xmlns:p14="http://schemas.microsoft.com/office/powerpoint/2010/main" val="2464628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E71EF-F557-E639-D60D-933512A7955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7B08B1C-FB55-1D41-34DE-14C87FAA1F87}"/>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04010C5-DEAE-7678-0CB2-926A2796BD49}"/>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CE42AFF3-11F9-B6A5-337C-33BD724D9AFD}"/>
              </a:ext>
            </a:extLst>
          </p:cNvPr>
          <p:cNvSpPr>
            <a:spLocks noGrp="1"/>
          </p:cNvSpPr>
          <p:nvPr>
            <p:ph type="sldNum" sz="quarter" idx="5"/>
          </p:nvPr>
        </p:nvSpPr>
        <p:spPr/>
        <p:txBody>
          <a:bodyPr/>
          <a:lstStyle/>
          <a:p>
            <a:fld id="{A35448DF-8B86-4FE8-8CCD-3E5C7FBF66F9}" type="slidenum">
              <a:rPr lang="pt-BR" smtClean="0"/>
              <a:t>27</a:t>
            </a:fld>
            <a:endParaRPr lang="pt-BR"/>
          </a:p>
        </p:txBody>
      </p:sp>
    </p:spTree>
    <p:extLst>
      <p:ext uri="{BB962C8B-B14F-4D97-AF65-F5344CB8AC3E}">
        <p14:creationId xmlns:p14="http://schemas.microsoft.com/office/powerpoint/2010/main" val="2668478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373D9-7482-9D2C-1D2A-23B973150EC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BC9525D-A722-B999-5DE5-536D80749AC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AF033DA-D664-7F7A-24D2-B7EFE9BEFB6E}"/>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55A347A-C6A8-692B-CB69-A9EAAC291F31}"/>
              </a:ext>
            </a:extLst>
          </p:cNvPr>
          <p:cNvSpPr>
            <a:spLocks noGrp="1"/>
          </p:cNvSpPr>
          <p:nvPr>
            <p:ph type="sldNum" sz="quarter" idx="5"/>
          </p:nvPr>
        </p:nvSpPr>
        <p:spPr/>
        <p:txBody>
          <a:bodyPr/>
          <a:lstStyle/>
          <a:p>
            <a:fld id="{A35448DF-8B86-4FE8-8CCD-3E5C7FBF66F9}" type="slidenum">
              <a:rPr lang="pt-BR" smtClean="0"/>
              <a:t>28</a:t>
            </a:fld>
            <a:endParaRPr lang="pt-BR"/>
          </a:p>
        </p:txBody>
      </p:sp>
    </p:spTree>
    <p:extLst>
      <p:ext uri="{BB962C8B-B14F-4D97-AF65-F5344CB8AC3E}">
        <p14:creationId xmlns:p14="http://schemas.microsoft.com/office/powerpoint/2010/main" val="1426680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481A142-DA77-4A5F-AD1F-14E6C18F0F5F}" type="datetime1">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‹nº›</a:t>
            </a:fld>
            <a:endParaRPr lang="en-US"/>
          </a:p>
        </p:txBody>
      </p:sp>
    </p:spTree>
    <p:extLst>
      <p:ext uri="{BB962C8B-B14F-4D97-AF65-F5344CB8AC3E}">
        <p14:creationId xmlns:p14="http://schemas.microsoft.com/office/powerpoint/2010/main" val="14369091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481A142-DA77-4A5F-AD1F-14E6C18F0F5F}" type="datetime1">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‹nº›</a:t>
            </a:fld>
            <a:endParaRPr lang="en-US"/>
          </a:p>
        </p:txBody>
      </p:sp>
    </p:spTree>
    <p:extLst>
      <p:ext uri="{BB962C8B-B14F-4D97-AF65-F5344CB8AC3E}">
        <p14:creationId xmlns:p14="http://schemas.microsoft.com/office/powerpoint/2010/main" val="5912584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481A142-DA77-4A5F-AD1F-14E6C18F0F5F}" type="datetime1">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‹nº›</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634933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481A142-DA77-4A5F-AD1F-14E6C18F0F5F}" type="datetime1">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‹nº›</a:t>
            </a:fld>
            <a:endParaRPr lang="en-US"/>
          </a:p>
        </p:txBody>
      </p:sp>
    </p:spTree>
    <p:extLst>
      <p:ext uri="{BB962C8B-B14F-4D97-AF65-F5344CB8AC3E}">
        <p14:creationId xmlns:p14="http://schemas.microsoft.com/office/powerpoint/2010/main" val="204719463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481A142-DA77-4A5F-AD1F-14E6C18F0F5F}" type="datetime1">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6965867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481A142-DA77-4A5F-AD1F-14E6C18F0F5F}" type="datetime1">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‹nº›</a:t>
            </a:fld>
            <a:endParaRPr lang="en-US"/>
          </a:p>
        </p:txBody>
      </p:sp>
    </p:spTree>
    <p:extLst>
      <p:ext uri="{BB962C8B-B14F-4D97-AF65-F5344CB8AC3E}">
        <p14:creationId xmlns:p14="http://schemas.microsoft.com/office/powerpoint/2010/main" val="21129838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481A142-DA77-4A5F-AD1F-14E6C18F0F5F}" type="datetime1">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‹nº›</a:t>
            </a:fld>
            <a:endParaRPr lang="en-US"/>
          </a:p>
        </p:txBody>
      </p:sp>
    </p:spTree>
    <p:extLst>
      <p:ext uri="{BB962C8B-B14F-4D97-AF65-F5344CB8AC3E}">
        <p14:creationId xmlns:p14="http://schemas.microsoft.com/office/powerpoint/2010/main" val="60949848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481A142-DA77-4A5F-AD1F-14E6C18F0F5F}" type="datetime1">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‹nº›</a:t>
            </a:fld>
            <a:endParaRPr lang="en-US"/>
          </a:p>
        </p:txBody>
      </p:sp>
    </p:spTree>
    <p:extLst>
      <p:ext uri="{BB962C8B-B14F-4D97-AF65-F5344CB8AC3E}">
        <p14:creationId xmlns:p14="http://schemas.microsoft.com/office/powerpoint/2010/main" val="220122512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481A142-DA77-4A5F-AD1F-14E6C18F0F5F}" type="datetime1">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‹nº›</a:t>
            </a:fld>
            <a:endParaRPr lang="en-US"/>
          </a:p>
        </p:txBody>
      </p:sp>
    </p:spTree>
    <p:extLst>
      <p:ext uri="{BB962C8B-B14F-4D97-AF65-F5344CB8AC3E}">
        <p14:creationId xmlns:p14="http://schemas.microsoft.com/office/powerpoint/2010/main" val="112418002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481A142-DA77-4A5F-AD1F-14E6C18F0F5F}" type="datetime1">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‹nº›</a:t>
            </a:fld>
            <a:endParaRPr lang="en-US"/>
          </a:p>
        </p:txBody>
      </p:sp>
    </p:spTree>
    <p:extLst>
      <p:ext uri="{BB962C8B-B14F-4D97-AF65-F5344CB8AC3E}">
        <p14:creationId xmlns:p14="http://schemas.microsoft.com/office/powerpoint/2010/main" val="54160103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481A142-DA77-4A5F-AD1F-14E6C18F0F5F}" type="datetime1">
              <a:rPr lang="en-US" smtClean="0"/>
              <a:t>6/15/2026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646F3F-274D-499B-ABBE-824EB4ABDC3D}" type="slidenum">
              <a:rPr lang="en-US" smtClean="0"/>
              <a:pPr/>
              <a:t>‹nº›</a:t>
            </a:fld>
            <a:endParaRPr lang="en-US"/>
          </a:p>
        </p:txBody>
      </p:sp>
    </p:spTree>
    <p:extLst>
      <p:ext uri="{BB962C8B-B14F-4D97-AF65-F5344CB8AC3E}">
        <p14:creationId xmlns:p14="http://schemas.microsoft.com/office/powerpoint/2010/main" val="427691925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481A142-DA77-4A5F-AD1F-14E6C18F0F5F}" type="datetime1">
              <a:rPr lang="en-US" smtClean="0"/>
              <a:t>6/15/2026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646F3F-274D-499B-ABBE-824EB4ABDC3D}" type="slidenum">
              <a:rPr lang="en-US" smtClean="0"/>
              <a:pPr/>
              <a:t>‹nº›</a:t>
            </a:fld>
            <a:endParaRPr lang="en-US"/>
          </a:p>
        </p:txBody>
      </p:sp>
    </p:spTree>
    <p:extLst>
      <p:ext uri="{BB962C8B-B14F-4D97-AF65-F5344CB8AC3E}">
        <p14:creationId xmlns:p14="http://schemas.microsoft.com/office/powerpoint/2010/main" val="392057367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481A142-DA77-4A5F-AD1F-14E6C18F0F5F}" type="datetime1">
              <a:rPr lang="en-US" smtClean="0"/>
              <a:t>6/15/2026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646F3F-274D-499B-ABBE-824EB4ABDC3D}" type="slidenum">
              <a:rPr lang="en-US" smtClean="0"/>
              <a:pPr/>
              <a:t>‹nº›</a:t>
            </a:fld>
            <a:endParaRPr lang="en-US"/>
          </a:p>
        </p:txBody>
      </p:sp>
    </p:spTree>
    <p:extLst>
      <p:ext uri="{BB962C8B-B14F-4D97-AF65-F5344CB8AC3E}">
        <p14:creationId xmlns:p14="http://schemas.microsoft.com/office/powerpoint/2010/main" val="112191783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1A142-DA77-4A5F-AD1F-14E6C18F0F5F}" type="datetime1">
              <a:rPr lang="en-US" smtClean="0"/>
              <a:t>6/15/2026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646F3F-274D-499B-ABBE-824EB4ABDC3D}" type="slidenum">
              <a:rPr lang="en-US" smtClean="0"/>
              <a:pPr/>
              <a:t>‹nº›</a:t>
            </a:fld>
            <a:endParaRPr lang="en-US"/>
          </a:p>
        </p:txBody>
      </p:sp>
    </p:spTree>
    <p:extLst>
      <p:ext uri="{BB962C8B-B14F-4D97-AF65-F5344CB8AC3E}">
        <p14:creationId xmlns:p14="http://schemas.microsoft.com/office/powerpoint/2010/main" val="108835596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481A142-DA77-4A5F-AD1F-14E6C18F0F5F}" type="datetime1">
              <a:rPr lang="en-US" smtClean="0"/>
              <a:t>6/15/2026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646F3F-274D-499B-ABBE-824EB4ABDC3D}" type="slidenum">
              <a:rPr lang="en-US" smtClean="0"/>
              <a:pPr/>
              <a:t>‹nº›</a:t>
            </a:fld>
            <a:endParaRPr lang="en-US"/>
          </a:p>
        </p:txBody>
      </p:sp>
    </p:spTree>
    <p:extLst>
      <p:ext uri="{BB962C8B-B14F-4D97-AF65-F5344CB8AC3E}">
        <p14:creationId xmlns:p14="http://schemas.microsoft.com/office/powerpoint/2010/main" val="335337099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481A142-DA77-4A5F-AD1F-14E6C18F0F5F}" type="datetime1">
              <a:rPr lang="en-US" smtClean="0"/>
              <a:t>6/15/2026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646F3F-274D-499B-ABBE-824EB4ABDC3D}" type="slidenum">
              <a:rPr lang="en-US" smtClean="0"/>
              <a:pPr/>
              <a:t>‹nº›</a:t>
            </a:fld>
            <a:endParaRPr lang="en-US"/>
          </a:p>
        </p:txBody>
      </p:sp>
    </p:spTree>
    <p:extLst>
      <p:ext uri="{BB962C8B-B14F-4D97-AF65-F5344CB8AC3E}">
        <p14:creationId xmlns:p14="http://schemas.microsoft.com/office/powerpoint/2010/main" val="19678428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81A142-DA77-4A5F-AD1F-14E6C18F0F5F}" type="datetime1">
              <a:rPr lang="en-US" smtClean="0"/>
              <a:t>6/15/2026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F646F3F-274D-499B-ABBE-824EB4ABDC3D}" type="slidenum">
              <a:rPr lang="en-US" smtClean="0"/>
              <a:pPr/>
              <a:t>‹nº›</a:t>
            </a:fld>
            <a:endParaRPr lang="en-US"/>
          </a:p>
        </p:txBody>
      </p:sp>
    </p:spTree>
    <p:extLst>
      <p:ext uri="{BB962C8B-B14F-4D97-AF65-F5344CB8AC3E}">
        <p14:creationId xmlns:p14="http://schemas.microsoft.com/office/powerpoint/2010/main" val="102797387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s://www.legislacao.pr.gov.br/legislacao/pesquisarAto.do?action=exibir&amp;codAto=368106&amp;codItemAto=2325902#232590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planalto.gov.br/ccivil_03/_ato2019-2022/2021/lei/l14133.htm#art7"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cu.gov.br/arquivosrca/001.005.htm#Fund721-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tcu.gov.br/arquivosrca/001.005.htm#Fund721-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tcu.gov.br/arquivosrca/001.005.htm#Fund721-3"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tcu.gov.br/arquivosrca/001.005.htm#Fund721-5" TargetMode="External"/><Relationship Id="rId4" Type="http://schemas.openxmlformats.org/officeDocument/2006/relationships/hyperlink" Target="https://www.tcu.gov.br/arquivosrca/001.005.htm#Fund721-4"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title="capa-apresentação.png"/>
          <p:cNvPicPr preferRelativeResize="0"/>
          <p:nvPr/>
        </p:nvPicPr>
        <p:blipFill>
          <a:blip r:embed="rId3">
            <a:alphaModFix/>
          </a:blip>
          <a:stretch>
            <a:fillRect/>
          </a:stretch>
        </p:blipFill>
        <p:spPr>
          <a:xfrm>
            <a:off x="0" y="1"/>
            <a:ext cx="12192000" cy="6858007"/>
          </a:xfrm>
          <a:prstGeom prst="rect">
            <a:avLst/>
          </a:prstGeom>
          <a:noFill/>
          <a:ln>
            <a:noFill/>
          </a:ln>
        </p:spPr>
      </p:pic>
      <p:sp>
        <p:nvSpPr>
          <p:cNvPr id="55" name="Google Shape;55;p13"/>
          <p:cNvSpPr txBox="1"/>
          <p:nvPr/>
        </p:nvSpPr>
        <p:spPr>
          <a:xfrm>
            <a:off x="1458300" y="2088933"/>
            <a:ext cx="9163600" cy="1005299"/>
          </a:xfrm>
          <a:prstGeom prst="rect">
            <a:avLst/>
          </a:prstGeom>
          <a:noFill/>
          <a:ln>
            <a:noFill/>
          </a:ln>
        </p:spPr>
        <p:txBody>
          <a:bodyPr spcFirstLastPara="1" wrap="square" lIns="121900" tIns="121900" rIns="121900" bIns="121900" anchor="t" anchorCtr="0">
            <a:spAutoFit/>
          </a:bodyPr>
          <a:lstStyle/>
          <a:p>
            <a:r>
              <a:rPr lang="pt-BR" sz="4933" b="1" dirty="0">
                <a:solidFill>
                  <a:schemeClr val="lt1"/>
                </a:solidFill>
              </a:rPr>
              <a:t>Papel do Gestor do Contrato</a:t>
            </a:r>
            <a:endParaRPr sz="4933" b="1" dirty="0">
              <a:solidFill>
                <a:schemeClr val="lt1"/>
              </a:solidFill>
            </a:endParaRPr>
          </a:p>
        </p:txBody>
      </p:sp>
      <p:sp>
        <p:nvSpPr>
          <p:cNvPr id="2" name="TextBox 20">
            <a:extLst>
              <a:ext uri="{FF2B5EF4-FFF2-40B4-BE49-F238E27FC236}">
                <a16:creationId xmlns:a16="http://schemas.microsoft.com/office/drawing/2014/main" id="{1283CB14-03E0-AAAE-2871-A98825CFDACA}"/>
              </a:ext>
            </a:extLst>
          </p:cNvPr>
          <p:cNvSpPr txBox="1"/>
          <p:nvPr/>
        </p:nvSpPr>
        <p:spPr>
          <a:xfrm>
            <a:off x="4077242" y="6073322"/>
            <a:ext cx="6733034" cy="533544"/>
          </a:xfrm>
          <a:prstGeom prst="rect">
            <a:avLst/>
          </a:prstGeom>
        </p:spPr>
        <p:txBody>
          <a:bodyPr wrap="square" lIns="0" tIns="0" rIns="0" bIns="0" rtlCol="0" anchor="t">
            <a:spAutoFit/>
          </a:bodyPr>
          <a:lstStyle/>
          <a:p>
            <a:pPr algn="ctr"/>
            <a:r>
              <a:rPr lang="en-US" sz="1867" b="1" spc="55" dirty="0">
                <a:solidFill>
                  <a:schemeClr val="bg1"/>
                </a:solidFill>
                <a:latin typeface="Verdana" panose="020B0604030504040204" pitchFamily="34" charset="0"/>
                <a:ea typeface="Verdana" panose="020B0604030504040204" pitchFamily="34" charset="0"/>
                <a:cs typeface="Vani" panose="02040502050405020303" pitchFamily="18" charset="0"/>
              </a:rPr>
              <a:t>Prof. Everson Biazon</a:t>
            </a:r>
          </a:p>
          <a:p>
            <a:pPr algn="ctr"/>
            <a:r>
              <a:rPr lang="en-US" sz="1600" b="1" spc="55" dirty="0" err="1">
                <a:solidFill>
                  <a:schemeClr val="bg1"/>
                </a:solidFill>
                <a:latin typeface="Verdana" panose="020B0604030504040204" pitchFamily="34" charset="0"/>
                <a:ea typeface="Verdana" panose="020B0604030504040204" pitchFamily="34" charset="0"/>
                <a:cs typeface="Vani" panose="02040502050405020303" pitchFamily="18" charset="0"/>
              </a:rPr>
              <a:t>Procurador</a:t>
            </a:r>
            <a:r>
              <a:rPr lang="en-US" sz="1600" b="1" spc="55" dirty="0">
                <a:solidFill>
                  <a:schemeClr val="bg1"/>
                </a:solidFill>
                <a:latin typeface="Verdana" panose="020B0604030504040204" pitchFamily="34" charset="0"/>
                <a:ea typeface="Verdana" panose="020B0604030504040204" pitchFamily="34" charset="0"/>
                <a:cs typeface="Vani" panose="02040502050405020303" pitchFamily="18" charset="0"/>
              </a:rPr>
              <a:t> do Estado do Paraná</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5400000">
            <a:off x="5953584" y="-5519261"/>
            <a:ext cx="284833" cy="12192000"/>
            <a:chOff x="0" y="0"/>
            <a:chExt cx="112527" cy="4816593"/>
          </a:xfrm>
        </p:grpSpPr>
        <p:sp>
          <p:nvSpPr>
            <p:cNvPr id="4" name="Freeform 4"/>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p:cNvGrpSpPr/>
          <p:nvPr/>
        </p:nvGrpSpPr>
        <p:grpSpPr>
          <a:xfrm rot="-5400000">
            <a:off x="5953584" y="-5953583"/>
            <a:ext cx="284833" cy="12192000"/>
            <a:chOff x="0" y="0"/>
            <a:chExt cx="112527" cy="4816593"/>
          </a:xfrm>
        </p:grpSpPr>
        <p:sp>
          <p:nvSpPr>
            <p:cNvPr id="7" name="Freeform 7"/>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p:cNvGrpSpPr/>
          <p:nvPr/>
        </p:nvGrpSpPr>
        <p:grpSpPr>
          <a:xfrm rot="-5400000">
            <a:off x="6037992" y="-112081"/>
            <a:ext cx="116017" cy="12192000"/>
            <a:chOff x="0" y="0"/>
            <a:chExt cx="45834" cy="4816593"/>
          </a:xfrm>
        </p:grpSpPr>
        <p:sp>
          <p:nvSpPr>
            <p:cNvPr id="12" name="Freeform 12"/>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4" name="Freeform 14"/>
          <p:cNvSpPr/>
          <p:nvPr/>
        </p:nvSpPr>
        <p:spPr>
          <a:xfrm>
            <a:off x="151580" y="2661159"/>
            <a:ext cx="3875021" cy="888427"/>
          </a:xfrm>
          <a:custGeom>
            <a:avLst/>
            <a:gdLst/>
            <a:ahLst/>
            <a:cxnLst/>
            <a:rect l="l" t="t" r="r" b="b"/>
            <a:pathLst>
              <a:path w="5812532" h="1332641">
                <a:moveTo>
                  <a:pt x="0" y="0"/>
                </a:moveTo>
                <a:lnTo>
                  <a:pt x="5812532" y="0"/>
                </a:lnTo>
                <a:lnTo>
                  <a:pt x="5812532" y="1332641"/>
                </a:lnTo>
                <a:lnTo>
                  <a:pt x="0" y="1332641"/>
                </a:lnTo>
                <a:lnTo>
                  <a:pt x="0" y="0"/>
                </a:lnTo>
                <a:close/>
              </a:path>
            </a:pathLst>
          </a:custGeom>
          <a:blipFill>
            <a:blip r:embed="rId2"/>
            <a:stretch>
              <a:fillRect l="-63714" r="-63714" b="-54629"/>
            </a:stretch>
          </a:blipFill>
        </p:spPr>
        <p:txBody>
          <a:bodyPr/>
          <a:lstStyle/>
          <a:p>
            <a:endParaRPr lang="pt-BR" sz="1200"/>
          </a:p>
        </p:txBody>
      </p:sp>
      <p:sp>
        <p:nvSpPr>
          <p:cNvPr id="15" name="Freeform 15"/>
          <p:cNvSpPr/>
          <p:nvPr/>
        </p:nvSpPr>
        <p:spPr>
          <a:xfrm>
            <a:off x="2723094" y="1099061"/>
            <a:ext cx="7342148" cy="4659877"/>
          </a:xfrm>
          <a:custGeom>
            <a:avLst/>
            <a:gdLst/>
            <a:ahLst/>
            <a:cxnLst/>
            <a:rect l="l" t="t" r="r" b="b"/>
            <a:pathLst>
              <a:path w="11013222" h="6989816">
                <a:moveTo>
                  <a:pt x="0" y="0"/>
                </a:moveTo>
                <a:lnTo>
                  <a:pt x="11013222" y="0"/>
                </a:lnTo>
                <a:lnTo>
                  <a:pt x="11013222" y="6989816"/>
                </a:lnTo>
                <a:lnTo>
                  <a:pt x="0" y="6989816"/>
                </a:lnTo>
                <a:lnTo>
                  <a:pt x="0" y="0"/>
                </a:lnTo>
                <a:close/>
              </a:path>
            </a:pathLst>
          </a:custGeom>
          <a:blipFill>
            <a:blip r:embed="rId3"/>
            <a:stretch>
              <a:fillRect/>
            </a:stretch>
          </a:blipFill>
        </p:spPr>
        <p:txBody>
          <a:bodyPr/>
          <a:lstStyle/>
          <a:p>
            <a:endParaRPr lang="pt-B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5400000">
            <a:off x="5953584" y="-5519261"/>
            <a:ext cx="284833" cy="12192000"/>
            <a:chOff x="0" y="0"/>
            <a:chExt cx="112527" cy="4816593"/>
          </a:xfrm>
        </p:grpSpPr>
        <p:sp>
          <p:nvSpPr>
            <p:cNvPr id="4" name="Freeform 4"/>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p:cNvGrpSpPr/>
          <p:nvPr/>
        </p:nvGrpSpPr>
        <p:grpSpPr>
          <a:xfrm rot="-5400000">
            <a:off x="5953584" y="-5953583"/>
            <a:ext cx="284833" cy="12192000"/>
            <a:chOff x="0" y="0"/>
            <a:chExt cx="112527" cy="4816593"/>
          </a:xfrm>
        </p:grpSpPr>
        <p:sp>
          <p:nvSpPr>
            <p:cNvPr id="7" name="Freeform 7"/>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p:cNvGrpSpPr/>
          <p:nvPr/>
        </p:nvGrpSpPr>
        <p:grpSpPr>
          <a:xfrm rot="-5400000">
            <a:off x="6037992" y="-112081"/>
            <a:ext cx="116017" cy="12192000"/>
            <a:chOff x="0" y="0"/>
            <a:chExt cx="45834" cy="4816593"/>
          </a:xfrm>
        </p:grpSpPr>
        <p:sp>
          <p:nvSpPr>
            <p:cNvPr id="12" name="Freeform 12"/>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4" name="Freeform 14"/>
          <p:cNvSpPr/>
          <p:nvPr/>
        </p:nvSpPr>
        <p:spPr>
          <a:xfrm>
            <a:off x="182342" y="871556"/>
            <a:ext cx="4771166" cy="788738"/>
          </a:xfrm>
          <a:custGeom>
            <a:avLst/>
            <a:gdLst/>
            <a:ahLst/>
            <a:cxnLst/>
            <a:rect l="l" t="t" r="r" b="b"/>
            <a:pathLst>
              <a:path w="7156749" h="1183107">
                <a:moveTo>
                  <a:pt x="0" y="0"/>
                </a:moveTo>
                <a:lnTo>
                  <a:pt x="7156749" y="0"/>
                </a:lnTo>
                <a:lnTo>
                  <a:pt x="7156749" y="1183107"/>
                </a:lnTo>
                <a:lnTo>
                  <a:pt x="0" y="1183107"/>
                </a:lnTo>
                <a:lnTo>
                  <a:pt x="0" y="0"/>
                </a:lnTo>
                <a:close/>
              </a:path>
            </a:pathLst>
          </a:custGeom>
          <a:blipFill>
            <a:blip r:embed="rId2"/>
            <a:stretch>
              <a:fillRect l="-10927" t="-19441" r="-9818" b="-73879"/>
            </a:stretch>
          </a:blipFill>
        </p:spPr>
        <p:txBody>
          <a:bodyPr/>
          <a:lstStyle/>
          <a:p>
            <a:endParaRPr lang="pt-BR" sz="1200"/>
          </a:p>
        </p:txBody>
      </p:sp>
      <p:sp>
        <p:nvSpPr>
          <p:cNvPr id="15" name="Freeform 15"/>
          <p:cNvSpPr/>
          <p:nvPr/>
        </p:nvSpPr>
        <p:spPr>
          <a:xfrm>
            <a:off x="1922145" y="1578399"/>
            <a:ext cx="7878080" cy="4266177"/>
          </a:xfrm>
          <a:custGeom>
            <a:avLst/>
            <a:gdLst/>
            <a:ahLst/>
            <a:cxnLst/>
            <a:rect l="l" t="t" r="r" b="b"/>
            <a:pathLst>
              <a:path w="11817120" h="6399266">
                <a:moveTo>
                  <a:pt x="0" y="0"/>
                </a:moveTo>
                <a:lnTo>
                  <a:pt x="11817120" y="0"/>
                </a:lnTo>
                <a:lnTo>
                  <a:pt x="11817120" y="6399266"/>
                </a:lnTo>
                <a:lnTo>
                  <a:pt x="0" y="6399266"/>
                </a:lnTo>
                <a:lnTo>
                  <a:pt x="0" y="0"/>
                </a:lnTo>
                <a:close/>
              </a:path>
            </a:pathLst>
          </a:custGeom>
          <a:blipFill>
            <a:blip r:embed="rId3"/>
            <a:stretch>
              <a:fillRect/>
            </a:stretch>
          </a:blipFill>
        </p:spPr>
        <p:txBody>
          <a:bodyPr/>
          <a:lstStyle/>
          <a:p>
            <a:endParaRPr lang="pt-B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5400000">
            <a:off x="5953584" y="-5519261"/>
            <a:ext cx="284833" cy="12192000"/>
            <a:chOff x="0" y="0"/>
            <a:chExt cx="112527" cy="4816593"/>
          </a:xfrm>
        </p:grpSpPr>
        <p:sp>
          <p:nvSpPr>
            <p:cNvPr id="4" name="Freeform 4"/>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p:cNvGrpSpPr/>
          <p:nvPr/>
        </p:nvGrpSpPr>
        <p:grpSpPr>
          <a:xfrm rot="-5400000">
            <a:off x="5953584" y="-5953583"/>
            <a:ext cx="284833" cy="12192000"/>
            <a:chOff x="0" y="0"/>
            <a:chExt cx="112527" cy="4816593"/>
          </a:xfrm>
        </p:grpSpPr>
        <p:sp>
          <p:nvSpPr>
            <p:cNvPr id="7" name="Freeform 7"/>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p:cNvGrpSpPr/>
          <p:nvPr/>
        </p:nvGrpSpPr>
        <p:grpSpPr>
          <a:xfrm rot="-5400000">
            <a:off x="6037992" y="-112081"/>
            <a:ext cx="116017" cy="12192000"/>
            <a:chOff x="0" y="0"/>
            <a:chExt cx="45834" cy="4816593"/>
          </a:xfrm>
        </p:grpSpPr>
        <p:sp>
          <p:nvSpPr>
            <p:cNvPr id="12" name="Freeform 12"/>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4" name="Freeform 14"/>
          <p:cNvSpPr/>
          <p:nvPr/>
        </p:nvSpPr>
        <p:spPr>
          <a:xfrm>
            <a:off x="289843" y="685800"/>
            <a:ext cx="11612315" cy="5298119"/>
          </a:xfrm>
          <a:custGeom>
            <a:avLst/>
            <a:gdLst/>
            <a:ahLst/>
            <a:cxnLst/>
            <a:rect l="l" t="t" r="r" b="b"/>
            <a:pathLst>
              <a:path w="17418473" h="7947178">
                <a:moveTo>
                  <a:pt x="0" y="0"/>
                </a:moveTo>
                <a:lnTo>
                  <a:pt x="17418472" y="0"/>
                </a:lnTo>
                <a:lnTo>
                  <a:pt x="17418472" y="7947178"/>
                </a:lnTo>
                <a:lnTo>
                  <a:pt x="0" y="7947178"/>
                </a:lnTo>
                <a:lnTo>
                  <a:pt x="0" y="0"/>
                </a:lnTo>
                <a:close/>
              </a:path>
            </a:pathLst>
          </a:custGeom>
          <a:blipFill>
            <a:blip r:embed="rId2"/>
            <a:stretch>
              <a:fillRect/>
            </a:stretch>
          </a:blipFill>
        </p:spPr>
        <p:txBody>
          <a:bodyPr/>
          <a:lstStyle/>
          <a:p>
            <a:endParaRPr lang="pt-B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5400000">
            <a:off x="5953584" y="-5519261"/>
            <a:ext cx="284833" cy="12192000"/>
            <a:chOff x="0" y="0"/>
            <a:chExt cx="112527" cy="4816593"/>
          </a:xfrm>
        </p:grpSpPr>
        <p:sp>
          <p:nvSpPr>
            <p:cNvPr id="4" name="Freeform 4"/>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p:cNvGrpSpPr/>
          <p:nvPr/>
        </p:nvGrpSpPr>
        <p:grpSpPr>
          <a:xfrm rot="-5400000">
            <a:off x="5953584" y="-5953583"/>
            <a:ext cx="284833" cy="12192000"/>
            <a:chOff x="0" y="0"/>
            <a:chExt cx="112527" cy="4816593"/>
          </a:xfrm>
        </p:grpSpPr>
        <p:sp>
          <p:nvSpPr>
            <p:cNvPr id="7" name="Freeform 7"/>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p:cNvGrpSpPr/>
          <p:nvPr/>
        </p:nvGrpSpPr>
        <p:grpSpPr>
          <a:xfrm rot="-5400000">
            <a:off x="6037992" y="-112081"/>
            <a:ext cx="116017" cy="12192000"/>
            <a:chOff x="0" y="0"/>
            <a:chExt cx="45834" cy="4816593"/>
          </a:xfrm>
        </p:grpSpPr>
        <p:sp>
          <p:nvSpPr>
            <p:cNvPr id="12" name="Freeform 12"/>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4" name="Freeform 14"/>
          <p:cNvSpPr/>
          <p:nvPr/>
        </p:nvSpPr>
        <p:spPr>
          <a:xfrm>
            <a:off x="1538654" y="757256"/>
            <a:ext cx="9114692" cy="794433"/>
          </a:xfrm>
          <a:custGeom>
            <a:avLst/>
            <a:gdLst/>
            <a:ahLst/>
            <a:cxnLst/>
            <a:rect l="l" t="t" r="r" b="b"/>
            <a:pathLst>
              <a:path w="13672038" h="1191649">
                <a:moveTo>
                  <a:pt x="0" y="0"/>
                </a:moveTo>
                <a:lnTo>
                  <a:pt x="13672038" y="0"/>
                </a:lnTo>
                <a:lnTo>
                  <a:pt x="13672038" y="1191649"/>
                </a:lnTo>
                <a:lnTo>
                  <a:pt x="0" y="1191649"/>
                </a:lnTo>
                <a:lnTo>
                  <a:pt x="0" y="0"/>
                </a:lnTo>
                <a:close/>
              </a:path>
            </a:pathLst>
          </a:custGeom>
          <a:blipFill>
            <a:blip r:embed="rId2"/>
            <a:stretch>
              <a:fillRect b="-34531"/>
            </a:stretch>
          </a:blipFill>
        </p:spPr>
        <p:txBody>
          <a:bodyPr/>
          <a:lstStyle/>
          <a:p>
            <a:endParaRPr lang="pt-BR" sz="1200"/>
          </a:p>
        </p:txBody>
      </p:sp>
      <p:sp>
        <p:nvSpPr>
          <p:cNvPr id="15" name="Freeform 15"/>
          <p:cNvSpPr/>
          <p:nvPr/>
        </p:nvSpPr>
        <p:spPr>
          <a:xfrm>
            <a:off x="345332" y="1429270"/>
            <a:ext cx="10131079" cy="4379908"/>
          </a:xfrm>
          <a:custGeom>
            <a:avLst/>
            <a:gdLst/>
            <a:ahLst/>
            <a:cxnLst/>
            <a:rect l="l" t="t" r="r" b="b"/>
            <a:pathLst>
              <a:path w="16230600" h="6569862">
                <a:moveTo>
                  <a:pt x="0" y="0"/>
                </a:moveTo>
                <a:lnTo>
                  <a:pt x="16230600" y="0"/>
                </a:lnTo>
                <a:lnTo>
                  <a:pt x="16230600" y="6569862"/>
                </a:lnTo>
                <a:lnTo>
                  <a:pt x="0" y="6569862"/>
                </a:lnTo>
                <a:lnTo>
                  <a:pt x="0" y="0"/>
                </a:lnTo>
                <a:close/>
              </a:path>
            </a:pathLst>
          </a:custGeom>
          <a:blipFill>
            <a:blip r:embed="rId3"/>
            <a:stretch>
              <a:fillRect t="-901" b="-901"/>
            </a:stretch>
          </a:blipFill>
        </p:spPr>
        <p:txBody>
          <a:bodyPr/>
          <a:lstStyle/>
          <a:p>
            <a:endParaRPr lang="pt-B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F8EC9-EC8C-361C-3430-D5CA87855CE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7AF9447D-C8D3-FB62-EB1C-B65243806ACE}"/>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5F4E7C37-32D2-21C8-24AD-BD97DACAEAB7}"/>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0F198109-0259-2F55-207B-D0A4CC1CD783}"/>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A7646C47-BD6B-076A-9B35-0F4A6DAA2E4A}"/>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1798C90E-78E2-3453-390A-0458368F1B75}"/>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52EC0583-031B-9B4E-2ADB-6B97CBE82DA7}"/>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5CB564FC-4431-BB35-0F14-204190B3AFA8}"/>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AAA65535-F84E-008C-4362-CE652D0942C9}"/>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FC6FFE23-4845-F317-C650-61EF914DDE92}"/>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4" name="Freeform 14">
            <a:extLst>
              <a:ext uri="{FF2B5EF4-FFF2-40B4-BE49-F238E27FC236}">
                <a16:creationId xmlns:a16="http://schemas.microsoft.com/office/drawing/2014/main" id="{4A2DB898-23B6-E347-3636-58D63D8096A7}"/>
              </a:ext>
            </a:extLst>
          </p:cNvPr>
          <p:cNvSpPr/>
          <p:nvPr/>
        </p:nvSpPr>
        <p:spPr>
          <a:xfrm>
            <a:off x="1538654" y="757256"/>
            <a:ext cx="9114692" cy="794433"/>
          </a:xfrm>
          <a:custGeom>
            <a:avLst/>
            <a:gdLst/>
            <a:ahLst/>
            <a:cxnLst/>
            <a:rect l="l" t="t" r="r" b="b"/>
            <a:pathLst>
              <a:path w="13672038" h="1191649">
                <a:moveTo>
                  <a:pt x="0" y="0"/>
                </a:moveTo>
                <a:lnTo>
                  <a:pt x="13672038" y="0"/>
                </a:lnTo>
                <a:lnTo>
                  <a:pt x="13672038" y="1191649"/>
                </a:lnTo>
                <a:lnTo>
                  <a:pt x="0" y="1191649"/>
                </a:lnTo>
                <a:lnTo>
                  <a:pt x="0" y="0"/>
                </a:lnTo>
                <a:close/>
              </a:path>
            </a:pathLst>
          </a:custGeom>
          <a:blipFill>
            <a:blip r:embed="rId2"/>
            <a:stretch>
              <a:fillRect b="-34531"/>
            </a:stretch>
          </a:blipFill>
        </p:spPr>
        <p:txBody>
          <a:bodyPr/>
          <a:lstStyle/>
          <a:p>
            <a:endParaRPr lang="pt-BR" sz="1200"/>
          </a:p>
        </p:txBody>
      </p:sp>
      <p:sp>
        <p:nvSpPr>
          <p:cNvPr id="18" name="CaixaDeTexto 17">
            <a:extLst>
              <a:ext uri="{FF2B5EF4-FFF2-40B4-BE49-F238E27FC236}">
                <a16:creationId xmlns:a16="http://schemas.microsoft.com/office/drawing/2014/main" id="{87938B02-7BC5-8B6F-A659-921AD314FB7E}"/>
              </a:ext>
            </a:extLst>
          </p:cNvPr>
          <p:cNvSpPr txBox="1"/>
          <p:nvPr/>
        </p:nvSpPr>
        <p:spPr>
          <a:xfrm>
            <a:off x="553914" y="2949516"/>
            <a:ext cx="8994531" cy="1815882"/>
          </a:xfrm>
          <a:prstGeom prst="rect">
            <a:avLst/>
          </a:prstGeom>
          <a:noFill/>
        </p:spPr>
        <p:txBody>
          <a:bodyPr wrap="square">
            <a:spAutoFit/>
          </a:bodyPr>
          <a:lstStyle/>
          <a:p>
            <a:pPr algn="just"/>
            <a:r>
              <a:rPr lang="pt-BR" sz="1600" b="1" i="0" dirty="0">
                <a:solidFill>
                  <a:srgbClr val="000000"/>
                </a:solidFill>
                <a:effectLst/>
                <a:latin typeface="Verdana" panose="020B0604030504040204" pitchFamily="34" charset="0"/>
              </a:rPr>
              <a:t>Decreto 10.086/22. Art. 3º</a:t>
            </a:r>
          </a:p>
          <a:p>
            <a:pPr algn="just"/>
            <a:r>
              <a:rPr lang="pt-BR" sz="1600" b="1" i="0" dirty="0">
                <a:solidFill>
                  <a:srgbClr val="000000"/>
                </a:solidFill>
                <a:effectLst/>
                <a:latin typeface="Verdana" panose="020B0604030504040204" pitchFamily="34" charset="0"/>
              </a:rPr>
              <a:t>§ 1º</a:t>
            </a:r>
            <a:r>
              <a:rPr lang="pt-BR" sz="1600" b="0" i="0" dirty="0">
                <a:solidFill>
                  <a:srgbClr val="000000"/>
                </a:solidFill>
                <a:effectLst/>
                <a:latin typeface="Verdana" panose="020B0604030504040204" pitchFamily="34" charset="0"/>
              </a:rPr>
              <a:t> Nos casos em que a Lei nº 14.133 de 2021 indicar que o agente público deve ser preferencialmente titular de cargo de provimento efetivo ou emprego público do quadro permanente da Administração, excepcionalmente, por ato devidamente motivado, e fundado no interesse público, diante da insuficiência ou inexistência destes servidores, poderão ser designados para as funções essenciais de que trata o caput, servidores titulares de cargo em comissão</a:t>
            </a:r>
            <a:endParaRPr lang="pt-BR" sz="1600" dirty="0"/>
          </a:p>
        </p:txBody>
      </p:sp>
      <p:pic>
        <p:nvPicPr>
          <p:cNvPr id="20" name="Imagem 19">
            <a:extLst>
              <a:ext uri="{FF2B5EF4-FFF2-40B4-BE49-F238E27FC236}">
                <a16:creationId xmlns:a16="http://schemas.microsoft.com/office/drawing/2014/main" id="{8DDB71A6-F0E8-618A-A08C-62DA2CBC50D6}"/>
              </a:ext>
            </a:extLst>
          </p:cNvPr>
          <p:cNvPicPr>
            <a:picLocks noChangeAspect="1"/>
          </p:cNvPicPr>
          <p:nvPr/>
        </p:nvPicPr>
        <p:blipFill>
          <a:blip r:embed="rId3"/>
          <a:stretch>
            <a:fillRect/>
          </a:stretch>
        </p:blipFill>
        <p:spPr>
          <a:xfrm>
            <a:off x="553914" y="1485652"/>
            <a:ext cx="8640381" cy="1295581"/>
          </a:xfrm>
          <a:prstGeom prst="rect">
            <a:avLst/>
          </a:prstGeom>
        </p:spPr>
      </p:pic>
    </p:spTree>
    <p:extLst>
      <p:ext uri="{BB962C8B-B14F-4D97-AF65-F5344CB8AC3E}">
        <p14:creationId xmlns:p14="http://schemas.microsoft.com/office/powerpoint/2010/main" val="2121830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87E4D-8127-8E2E-C7BA-14EC51B71236}"/>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442387F-D866-B6AB-A832-CD1077D560E1}"/>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A897CE37-291A-3719-6C1C-414CB9CE91DB}"/>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678023E0-F3F3-AD75-E108-EBF152C6CAD4}"/>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31FF3B18-2125-1F2B-5BC5-C4B9D3FBEC3E}"/>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1FA534B8-3211-3F33-EC12-862A8B6CF96A}"/>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E7754B9B-0B25-3C80-DF90-9BF521855DCB}"/>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A0D6C97C-C707-A8C8-2438-024AF8803060}"/>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F3596EB0-9501-5EB7-B550-7F3974C3711C}"/>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6F7CF23D-FE1E-354F-8712-419112548095}"/>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4" name="Freeform 14">
            <a:extLst>
              <a:ext uri="{FF2B5EF4-FFF2-40B4-BE49-F238E27FC236}">
                <a16:creationId xmlns:a16="http://schemas.microsoft.com/office/drawing/2014/main" id="{0B2C44FB-87D5-6769-03B4-043F7E10BEA0}"/>
              </a:ext>
            </a:extLst>
          </p:cNvPr>
          <p:cNvSpPr/>
          <p:nvPr/>
        </p:nvSpPr>
        <p:spPr>
          <a:xfrm>
            <a:off x="1538654" y="757256"/>
            <a:ext cx="9114692" cy="794433"/>
          </a:xfrm>
          <a:custGeom>
            <a:avLst/>
            <a:gdLst/>
            <a:ahLst/>
            <a:cxnLst/>
            <a:rect l="l" t="t" r="r" b="b"/>
            <a:pathLst>
              <a:path w="13672038" h="1191649">
                <a:moveTo>
                  <a:pt x="0" y="0"/>
                </a:moveTo>
                <a:lnTo>
                  <a:pt x="13672038" y="0"/>
                </a:lnTo>
                <a:lnTo>
                  <a:pt x="13672038" y="1191649"/>
                </a:lnTo>
                <a:lnTo>
                  <a:pt x="0" y="1191649"/>
                </a:lnTo>
                <a:lnTo>
                  <a:pt x="0" y="0"/>
                </a:lnTo>
                <a:close/>
              </a:path>
            </a:pathLst>
          </a:custGeom>
          <a:blipFill>
            <a:blip r:embed="rId2"/>
            <a:stretch>
              <a:fillRect b="-34531"/>
            </a:stretch>
          </a:blipFill>
        </p:spPr>
        <p:txBody>
          <a:bodyPr/>
          <a:lstStyle/>
          <a:p>
            <a:endParaRPr lang="pt-BR" sz="1200"/>
          </a:p>
        </p:txBody>
      </p:sp>
      <p:sp>
        <p:nvSpPr>
          <p:cNvPr id="18" name="CaixaDeTexto 17">
            <a:extLst>
              <a:ext uri="{FF2B5EF4-FFF2-40B4-BE49-F238E27FC236}">
                <a16:creationId xmlns:a16="http://schemas.microsoft.com/office/drawing/2014/main" id="{E4EEC0FF-8935-C394-2542-3FBD06930B08}"/>
              </a:ext>
            </a:extLst>
          </p:cNvPr>
          <p:cNvSpPr txBox="1"/>
          <p:nvPr/>
        </p:nvSpPr>
        <p:spPr>
          <a:xfrm>
            <a:off x="647540" y="2506648"/>
            <a:ext cx="8994531" cy="584775"/>
          </a:xfrm>
          <a:prstGeom prst="rect">
            <a:avLst/>
          </a:prstGeom>
          <a:noFill/>
        </p:spPr>
        <p:txBody>
          <a:bodyPr wrap="square">
            <a:spAutoFit/>
          </a:bodyPr>
          <a:lstStyle/>
          <a:p>
            <a:pPr algn="just"/>
            <a:r>
              <a:rPr lang="pt-BR" sz="1600" b="1" i="0" dirty="0">
                <a:solidFill>
                  <a:srgbClr val="000000"/>
                </a:solidFill>
                <a:effectLst/>
                <a:latin typeface="Verdana" panose="020B0604030504040204" pitchFamily="34" charset="0"/>
              </a:rPr>
              <a:t>Gestão por competências – </a:t>
            </a:r>
            <a:r>
              <a:rPr lang="pt-BR" sz="1600" i="1" dirty="0">
                <a:solidFill>
                  <a:srgbClr val="000000"/>
                </a:solidFill>
                <a:effectLst/>
                <a:latin typeface="Verdana" panose="020B0604030504040204" pitchFamily="34" charset="0"/>
              </a:rPr>
              <a:t>focar no conhecimento, habilidades e perfil proativo para as tarefas e desafios dela inerentes. </a:t>
            </a:r>
            <a:endParaRPr lang="pt-BR" sz="1600" i="1" dirty="0"/>
          </a:p>
        </p:txBody>
      </p:sp>
      <p:pic>
        <p:nvPicPr>
          <p:cNvPr id="17" name="Imagem 16">
            <a:extLst>
              <a:ext uri="{FF2B5EF4-FFF2-40B4-BE49-F238E27FC236}">
                <a16:creationId xmlns:a16="http://schemas.microsoft.com/office/drawing/2014/main" id="{E4C9590B-5F4F-6BB6-7EE4-F1C471C15CC4}"/>
              </a:ext>
            </a:extLst>
          </p:cNvPr>
          <p:cNvPicPr>
            <a:picLocks noChangeAspect="1"/>
          </p:cNvPicPr>
          <p:nvPr/>
        </p:nvPicPr>
        <p:blipFill>
          <a:blip r:embed="rId3"/>
          <a:stretch>
            <a:fillRect/>
          </a:stretch>
        </p:blipFill>
        <p:spPr>
          <a:xfrm>
            <a:off x="1274885" y="1354529"/>
            <a:ext cx="6805245" cy="1210394"/>
          </a:xfrm>
          <a:prstGeom prst="rect">
            <a:avLst/>
          </a:prstGeom>
        </p:spPr>
      </p:pic>
      <p:sp>
        <p:nvSpPr>
          <p:cNvPr id="19" name="CaixaDeTexto 18">
            <a:extLst>
              <a:ext uri="{FF2B5EF4-FFF2-40B4-BE49-F238E27FC236}">
                <a16:creationId xmlns:a16="http://schemas.microsoft.com/office/drawing/2014/main" id="{BC8CD490-A50B-9397-13D6-807710D8403F}"/>
              </a:ext>
            </a:extLst>
          </p:cNvPr>
          <p:cNvSpPr txBox="1"/>
          <p:nvPr/>
        </p:nvSpPr>
        <p:spPr>
          <a:xfrm>
            <a:off x="647540" y="3125141"/>
            <a:ext cx="8994531" cy="2800767"/>
          </a:xfrm>
          <a:prstGeom prst="rect">
            <a:avLst/>
          </a:prstGeom>
          <a:noFill/>
        </p:spPr>
        <p:txBody>
          <a:bodyPr wrap="square">
            <a:spAutoFit/>
          </a:bodyPr>
          <a:lstStyle/>
          <a:p>
            <a:pPr algn="just"/>
            <a:r>
              <a:rPr lang="pt-BR" sz="1600" b="1" i="0" dirty="0">
                <a:solidFill>
                  <a:srgbClr val="000000"/>
                </a:solidFill>
                <a:effectLst/>
                <a:latin typeface="Verdana" panose="020B0604030504040204" pitchFamily="34" charset="0"/>
              </a:rPr>
              <a:t>Decreto 10.086/22. Art. 3º</a:t>
            </a:r>
          </a:p>
          <a:p>
            <a:pPr algn="just"/>
            <a:r>
              <a:rPr lang="pt-BR" sz="1600" b="1" dirty="0">
                <a:latin typeface="Verdana" panose="020B0604030504040204" pitchFamily="34" charset="0"/>
                <a:ea typeface="Verdana" panose="020B0604030504040204" pitchFamily="34" charset="0"/>
                <a:cs typeface="Vani" panose="02040502050405020303" pitchFamily="18" charset="0"/>
              </a:rPr>
              <a:t>§ 2º</a:t>
            </a:r>
            <a:r>
              <a:rPr lang="pt-BR" sz="1600" dirty="0">
                <a:latin typeface="Verdana" panose="020B0604030504040204" pitchFamily="34" charset="0"/>
                <a:ea typeface="Verdana" panose="020B0604030504040204" pitchFamily="34" charset="0"/>
                <a:cs typeface="Vani" panose="02040502050405020303" pitchFamily="18" charset="0"/>
              </a:rPr>
              <a:t> Salvo motivação expressa, fundada em razão de relevante interesse público, as funções abaixo relacionadas serão atribuídas a agentes públicos aprovados em programa de treinamento disponibilizado pelo Poder Executivo Estadual:</a:t>
            </a:r>
            <a:r>
              <a:rPr lang="pt-BR" sz="1600" dirty="0">
                <a:latin typeface="Verdana" panose="020B0604030504040204" pitchFamily="34" charset="0"/>
                <a:ea typeface="Verdana" panose="020B0604030504040204" pitchFamily="34" charset="0"/>
                <a:cs typeface="Vani" panose="02040502050405020303" pitchFamily="18" charset="0"/>
                <a:hlinkClick r:id="rId4"/>
              </a:rPr>
              <a:t> </a:t>
            </a:r>
            <a:endParaRPr lang="pt-BR" sz="1600" dirty="0">
              <a:latin typeface="Verdana" panose="020B0604030504040204" pitchFamily="34" charset="0"/>
              <a:ea typeface="Verdana" panose="020B0604030504040204" pitchFamily="34" charset="0"/>
              <a:cs typeface="Vani" panose="02040502050405020303" pitchFamily="18" charset="0"/>
            </a:endParaRPr>
          </a:p>
          <a:p>
            <a:pPr algn="just"/>
            <a:r>
              <a:rPr lang="pt-BR" sz="1600" b="1" dirty="0">
                <a:latin typeface="Verdana" panose="020B0604030504040204" pitchFamily="34" charset="0"/>
                <a:ea typeface="Verdana" panose="020B0604030504040204" pitchFamily="34" charset="0"/>
                <a:cs typeface="Vani" panose="02040502050405020303" pitchFamily="18" charset="0"/>
              </a:rPr>
              <a:t>I -</a:t>
            </a:r>
            <a:r>
              <a:rPr lang="pt-BR" sz="1600" dirty="0">
                <a:latin typeface="Verdana" panose="020B0604030504040204" pitchFamily="34" charset="0"/>
                <a:ea typeface="Verdana" panose="020B0604030504040204" pitchFamily="34" charset="0"/>
                <a:cs typeface="Vani" panose="02040502050405020303" pitchFamily="18" charset="0"/>
              </a:rPr>
              <a:t> agente de planejamento de contratação;</a:t>
            </a:r>
            <a:r>
              <a:rPr lang="pt-BR" sz="1600" dirty="0">
                <a:latin typeface="Verdana" panose="020B0604030504040204" pitchFamily="34" charset="0"/>
                <a:ea typeface="Verdana" panose="020B0604030504040204" pitchFamily="34" charset="0"/>
                <a:cs typeface="Vani" panose="02040502050405020303" pitchFamily="18" charset="0"/>
                <a:hlinkClick r:id="rId4"/>
              </a:rPr>
              <a:t> </a:t>
            </a:r>
            <a:endParaRPr lang="pt-BR" sz="1600" dirty="0">
              <a:latin typeface="Verdana" panose="020B0604030504040204" pitchFamily="34" charset="0"/>
              <a:ea typeface="Verdana" panose="020B0604030504040204" pitchFamily="34" charset="0"/>
              <a:cs typeface="Vani" panose="02040502050405020303" pitchFamily="18" charset="0"/>
            </a:endParaRPr>
          </a:p>
          <a:p>
            <a:pPr algn="just"/>
            <a:r>
              <a:rPr lang="pt-BR" sz="1600" b="1" dirty="0">
                <a:latin typeface="Verdana" panose="020B0604030504040204" pitchFamily="34" charset="0"/>
                <a:ea typeface="Verdana" panose="020B0604030504040204" pitchFamily="34" charset="0"/>
                <a:cs typeface="Vani" panose="02040502050405020303" pitchFamily="18" charset="0"/>
              </a:rPr>
              <a:t>II -</a:t>
            </a:r>
            <a:r>
              <a:rPr lang="pt-BR" sz="1600" dirty="0">
                <a:latin typeface="Verdana" panose="020B0604030504040204" pitchFamily="34" charset="0"/>
                <a:ea typeface="Verdana" panose="020B0604030504040204" pitchFamily="34" charset="0"/>
                <a:cs typeface="Vani" panose="02040502050405020303" pitchFamily="18" charset="0"/>
              </a:rPr>
              <a:t> agente de contratação ou pregoeiro; </a:t>
            </a:r>
          </a:p>
          <a:p>
            <a:pPr algn="just"/>
            <a:r>
              <a:rPr lang="pt-BR" sz="1600" b="1" dirty="0">
                <a:latin typeface="Verdana" panose="020B0604030504040204" pitchFamily="34" charset="0"/>
                <a:ea typeface="Verdana" panose="020B0604030504040204" pitchFamily="34" charset="0"/>
                <a:cs typeface="Vani" panose="02040502050405020303" pitchFamily="18" charset="0"/>
              </a:rPr>
              <a:t>III -</a:t>
            </a:r>
            <a:r>
              <a:rPr lang="pt-BR" sz="1600" dirty="0">
                <a:latin typeface="Verdana" panose="020B0604030504040204" pitchFamily="34" charset="0"/>
                <a:ea typeface="Verdana" panose="020B0604030504040204" pitchFamily="34" charset="0"/>
                <a:cs typeface="Vani" panose="02040502050405020303" pitchFamily="18" charset="0"/>
              </a:rPr>
              <a:t> membro de comissão de contratação; </a:t>
            </a:r>
          </a:p>
          <a:p>
            <a:pPr algn="just"/>
            <a:r>
              <a:rPr lang="pt-BR" sz="1600" b="1" dirty="0">
                <a:latin typeface="Verdana" panose="020B0604030504040204" pitchFamily="34" charset="0"/>
                <a:ea typeface="Verdana" panose="020B0604030504040204" pitchFamily="34" charset="0"/>
                <a:cs typeface="Vani" panose="02040502050405020303" pitchFamily="18" charset="0"/>
              </a:rPr>
              <a:t>IV -</a:t>
            </a:r>
            <a:r>
              <a:rPr lang="pt-BR" sz="1600" dirty="0">
                <a:latin typeface="Verdana" panose="020B0604030504040204" pitchFamily="34" charset="0"/>
                <a:ea typeface="Verdana" panose="020B0604030504040204" pitchFamily="34" charset="0"/>
                <a:cs typeface="Vani" panose="02040502050405020303" pitchFamily="18" charset="0"/>
              </a:rPr>
              <a:t> integrante de equipe de apoio ao agente de contratação, pregoeiro ou comissão de contratação; </a:t>
            </a:r>
          </a:p>
          <a:p>
            <a:pPr algn="just"/>
            <a:r>
              <a:rPr lang="pt-BR" sz="1600" b="1" dirty="0">
                <a:latin typeface="Verdana" panose="020B0604030504040204" pitchFamily="34" charset="0"/>
                <a:ea typeface="Verdana" panose="020B0604030504040204" pitchFamily="34" charset="0"/>
                <a:cs typeface="Vani" panose="02040502050405020303" pitchFamily="18" charset="0"/>
              </a:rPr>
              <a:t>V -</a:t>
            </a:r>
            <a:r>
              <a:rPr lang="pt-BR" sz="1600" dirty="0">
                <a:latin typeface="Verdana" panose="020B0604030504040204" pitchFamily="34" charset="0"/>
                <a:ea typeface="Verdana" panose="020B0604030504040204" pitchFamily="34" charset="0"/>
                <a:cs typeface="Vani" panose="02040502050405020303" pitchFamily="18" charset="0"/>
              </a:rPr>
              <a:t> fiscal de contrato;</a:t>
            </a:r>
          </a:p>
          <a:p>
            <a:pPr algn="just"/>
            <a:r>
              <a:rPr lang="pt-BR" sz="1600" b="1" dirty="0">
                <a:latin typeface="Verdana" panose="020B0604030504040204" pitchFamily="34" charset="0"/>
                <a:ea typeface="Verdana" panose="020B0604030504040204" pitchFamily="34" charset="0"/>
                <a:cs typeface="Vani" panose="02040502050405020303" pitchFamily="18" charset="0"/>
              </a:rPr>
              <a:t>VI -</a:t>
            </a:r>
            <a:r>
              <a:rPr lang="pt-BR" sz="1600" dirty="0">
                <a:latin typeface="Verdana" panose="020B0604030504040204" pitchFamily="34" charset="0"/>
                <a:ea typeface="Verdana" panose="020B0604030504040204" pitchFamily="34" charset="0"/>
                <a:cs typeface="Vani" panose="02040502050405020303" pitchFamily="18" charset="0"/>
              </a:rPr>
              <a:t> gestor de contrato.</a:t>
            </a:r>
          </a:p>
        </p:txBody>
      </p:sp>
    </p:spTree>
    <p:extLst>
      <p:ext uri="{BB962C8B-B14F-4D97-AF65-F5344CB8AC3E}">
        <p14:creationId xmlns:p14="http://schemas.microsoft.com/office/powerpoint/2010/main" val="798266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91DE5-0869-B2E3-A3E2-202A8CD7B43F}"/>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94E887F0-CA0A-695E-DFA6-F260AC9B8053}"/>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29EAED2A-3BCE-FC32-DF56-3C1D305016AF}"/>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6D06574F-7E8A-E0E3-D6F3-2A6AB2FD9485}"/>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B063837A-068D-BA27-A718-4C16A7D9005C}"/>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9B5CB638-96C1-247A-1F25-90CEB34330A0}"/>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1E6B421C-0A64-91E4-EB54-6D4E687097BB}"/>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66A71C97-9152-B26D-A25F-00142B2FA9BF}"/>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448606FC-5FB6-1414-16B2-44C06DEDF7A9}"/>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6A6B5444-DF2F-DC97-316D-BEDC3D9FD755}"/>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4" name="Freeform 14">
            <a:extLst>
              <a:ext uri="{FF2B5EF4-FFF2-40B4-BE49-F238E27FC236}">
                <a16:creationId xmlns:a16="http://schemas.microsoft.com/office/drawing/2014/main" id="{DC5ABDDC-26DD-D7B3-89E4-71079600B048}"/>
              </a:ext>
            </a:extLst>
          </p:cNvPr>
          <p:cNvSpPr/>
          <p:nvPr/>
        </p:nvSpPr>
        <p:spPr>
          <a:xfrm>
            <a:off x="1538654" y="757256"/>
            <a:ext cx="9114692" cy="794433"/>
          </a:xfrm>
          <a:custGeom>
            <a:avLst/>
            <a:gdLst/>
            <a:ahLst/>
            <a:cxnLst/>
            <a:rect l="l" t="t" r="r" b="b"/>
            <a:pathLst>
              <a:path w="13672038" h="1191649">
                <a:moveTo>
                  <a:pt x="0" y="0"/>
                </a:moveTo>
                <a:lnTo>
                  <a:pt x="13672038" y="0"/>
                </a:lnTo>
                <a:lnTo>
                  <a:pt x="13672038" y="1191649"/>
                </a:lnTo>
                <a:lnTo>
                  <a:pt x="0" y="1191649"/>
                </a:lnTo>
                <a:lnTo>
                  <a:pt x="0" y="0"/>
                </a:lnTo>
                <a:close/>
              </a:path>
            </a:pathLst>
          </a:custGeom>
          <a:blipFill>
            <a:blip r:embed="rId2"/>
            <a:stretch>
              <a:fillRect b="-34531"/>
            </a:stretch>
          </a:blipFill>
        </p:spPr>
        <p:txBody>
          <a:bodyPr/>
          <a:lstStyle/>
          <a:p>
            <a:endParaRPr lang="pt-BR" sz="1200"/>
          </a:p>
        </p:txBody>
      </p:sp>
      <p:sp>
        <p:nvSpPr>
          <p:cNvPr id="19" name="CaixaDeTexto 18">
            <a:extLst>
              <a:ext uri="{FF2B5EF4-FFF2-40B4-BE49-F238E27FC236}">
                <a16:creationId xmlns:a16="http://schemas.microsoft.com/office/drawing/2014/main" id="{8DE722B8-1658-48E5-6DB9-7A74A72482C5}"/>
              </a:ext>
            </a:extLst>
          </p:cNvPr>
          <p:cNvSpPr txBox="1"/>
          <p:nvPr/>
        </p:nvSpPr>
        <p:spPr>
          <a:xfrm>
            <a:off x="589673" y="3216025"/>
            <a:ext cx="8994531" cy="830997"/>
          </a:xfrm>
          <a:prstGeom prst="rect">
            <a:avLst/>
          </a:prstGeom>
          <a:noFill/>
        </p:spPr>
        <p:txBody>
          <a:bodyPr wrap="square">
            <a:spAutoFit/>
          </a:bodyPr>
          <a:lstStyle/>
          <a:p>
            <a:pPr marL="285750" indent="-285750" algn="just">
              <a:buFont typeface="Wingdings" panose="05000000000000000000" pitchFamily="2" charset="2"/>
              <a:buChar char="q"/>
            </a:pPr>
            <a:r>
              <a:rPr lang="pt-BR" sz="1600" b="1" i="0" dirty="0">
                <a:solidFill>
                  <a:srgbClr val="000000"/>
                </a:solidFill>
                <a:effectLst/>
                <a:latin typeface="Verdana" panose="020B0604030504040204" pitchFamily="34" charset="0"/>
              </a:rPr>
              <a:t>Preservação da imparcialidade;</a:t>
            </a:r>
          </a:p>
          <a:p>
            <a:pPr marL="285750" indent="-285750" algn="just">
              <a:buFont typeface="Wingdings" panose="05000000000000000000" pitchFamily="2" charset="2"/>
              <a:buChar char="q"/>
            </a:pPr>
            <a:r>
              <a:rPr lang="pt-BR" sz="1600" b="1" dirty="0">
                <a:solidFill>
                  <a:srgbClr val="000000"/>
                </a:solidFill>
                <a:latin typeface="Verdana" panose="020B0604030504040204" pitchFamily="34" charset="0"/>
                <a:ea typeface="Verdana" panose="020B0604030504040204" pitchFamily="34" charset="0"/>
                <a:cs typeface="Vani" panose="02040502050405020303" pitchFamily="18" charset="0"/>
              </a:rPr>
              <a:t>Conflito de interesses;</a:t>
            </a:r>
          </a:p>
          <a:p>
            <a:pPr marL="285750" indent="-285750" algn="just">
              <a:buFont typeface="Wingdings" panose="05000000000000000000" pitchFamily="2" charset="2"/>
              <a:buChar char="q"/>
            </a:pPr>
            <a:r>
              <a:rPr lang="pt-BR" sz="1600" b="1" dirty="0">
                <a:solidFill>
                  <a:srgbClr val="000000"/>
                </a:solidFill>
                <a:latin typeface="Verdana" panose="020B0604030504040204" pitchFamily="34" charset="0"/>
                <a:ea typeface="Verdana" panose="020B0604030504040204" pitchFamily="34" charset="0"/>
                <a:cs typeface="Vani" panose="02040502050405020303" pitchFamily="18" charset="0"/>
              </a:rPr>
              <a:t>Verificação caso a caso;</a:t>
            </a:r>
            <a:endParaRPr lang="pt-BR" sz="1600" dirty="0">
              <a:latin typeface="Verdana" panose="020B0604030504040204" pitchFamily="34" charset="0"/>
              <a:ea typeface="Verdana" panose="020B0604030504040204" pitchFamily="34" charset="0"/>
              <a:cs typeface="Vani" panose="02040502050405020303" pitchFamily="18" charset="0"/>
            </a:endParaRPr>
          </a:p>
        </p:txBody>
      </p:sp>
      <p:pic>
        <p:nvPicPr>
          <p:cNvPr id="20" name="Imagem 19">
            <a:extLst>
              <a:ext uri="{FF2B5EF4-FFF2-40B4-BE49-F238E27FC236}">
                <a16:creationId xmlns:a16="http://schemas.microsoft.com/office/drawing/2014/main" id="{A4087802-50AD-4D45-EF69-7A9080A9FAE8}"/>
              </a:ext>
            </a:extLst>
          </p:cNvPr>
          <p:cNvPicPr>
            <a:picLocks noChangeAspect="1"/>
          </p:cNvPicPr>
          <p:nvPr/>
        </p:nvPicPr>
        <p:blipFill>
          <a:blip r:embed="rId3"/>
          <a:stretch>
            <a:fillRect/>
          </a:stretch>
        </p:blipFill>
        <p:spPr>
          <a:xfrm>
            <a:off x="589673" y="1708177"/>
            <a:ext cx="8753090" cy="1292829"/>
          </a:xfrm>
          <a:prstGeom prst="rect">
            <a:avLst/>
          </a:prstGeom>
        </p:spPr>
      </p:pic>
    </p:spTree>
    <p:extLst>
      <p:ext uri="{BB962C8B-B14F-4D97-AF65-F5344CB8AC3E}">
        <p14:creationId xmlns:p14="http://schemas.microsoft.com/office/powerpoint/2010/main" val="159237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5400000">
            <a:off x="5953584" y="-5519261"/>
            <a:ext cx="284833" cy="12192000"/>
            <a:chOff x="0" y="0"/>
            <a:chExt cx="112527" cy="4816593"/>
          </a:xfrm>
        </p:grpSpPr>
        <p:sp>
          <p:nvSpPr>
            <p:cNvPr id="4" name="Freeform 4"/>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p:cNvGrpSpPr/>
          <p:nvPr/>
        </p:nvGrpSpPr>
        <p:grpSpPr>
          <a:xfrm rot="-5400000">
            <a:off x="5953584" y="-5953583"/>
            <a:ext cx="284833" cy="12192000"/>
            <a:chOff x="0" y="0"/>
            <a:chExt cx="112527" cy="4816593"/>
          </a:xfrm>
        </p:grpSpPr>
        <p:sp>
          <p:nvSpPr>
            <p:cNvPr id="7" name="Freeform 7"/>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p:cNvGrpSpPr/>
          <p:nvPr/>
        </p:nvGrpSpPr>
        <p:grpSpPr>
          <a:xfrm rot="-5400000">
            <a:off x="6037992" y="-112081"/>
            <a:ext cx="116017" cy="12192000"/>
            <a:chOff x="0" y="0"/>
            <a:chExt cx="45834" cy="4816593"/>
          </a:xfrm>
        </p:grpSpPr>
        <p:sp>
          <p:nvSpPr>
            <p:cNvPr id="12" name="Freeform 12"/>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4" name="Freeform 14"/>
          <p:cNvSpPr/>
          <p:nvPr/>
        </p:nvSpPr>
        <p:spPr>
          <a:xfrm>
            <a:off x="1538654" y="757256"/>
            <a:ext cx="9114692" cy="794433"/>
          </a:xfrm>
          <a:custGeom>
            <a:avLst/>
            <a:gdLst/>
            <a:ahLst/>
            <a:cxnLst/>
            <a:rect l="l" t="t" r="r" b="b"/>
            <a:pathLst>
              <a:path w="13672038" h="1191649">
                <a:moveTo>
                  <a:pt x="0" y="0"/>
                </a:moveTo>
                <a:lnTo>
                  <a:pt x="13672038" y="0"/>
                </a:lnTo>
                <a:lnTo>
                  <a:pt x="13672038" y="1191649"/>
                </a:lnTo>
                <a:lnTo>
                  <a:pt x="0" y="1191649"/>
                </a:lnTo>
                <a:lnTo>
                  <a:pt x="0" y="0"/>
                </a:lnTo>
                <a:close/>
              </a:path>
            </a:pathLst>
          </a:custGeom>
          <a:blipFill>
            <a:blip r:embed="rId2"/>
            <a:stretch>
              <a:fillRect b="-34531"/>
            </a:stretch>
          </a:blipFill>
        </p:spPr>
        <p:txBody>
          <a:bodyPr/>
          <a:lstStyle/>
          <a:p>
            <a:endParaRPr lang="pt-BR" sz="1200"/>
          </a:p>
        </p:txBody>
      </p:sp>
      <p:sp>
        <p:nvSpPr>
          <p:cNvPr id="9" name="CaixaDeTexto 8">
            <a:extLst>
              <a:ext uri="{FF2B5EF4-FFF2-40B4-BE49-F238E27FC236}">
                <a16:creationId xmlns:a16="http://schemas.microsoft.com/office/drawing/2014/main" id="{24DD2C47-BA56-E414-EFD3-6A79EB039E43}"/>
              </a:ext>
            </a:extLst>
          </p:cNvPr>
          <p:cNvSpPr txBox="1"/>
          <p:nvPr/>
        </p:nvSpPr>
        <p:spPr>
          <a:xfrm>
            <a:off x="437164" y="1675927"/>
            <a:ext cx="9539785" cy="3293209"/>
          </a:xfrm>
          <a:prstGeom prst="rect">
            <a:avLst/>
          </a:prstGeom>
          <a:noFill/>
        </p:spPr>
        <p:txBody>
          <a:bodyPr wrap="square">
            <a:spAutoFit/>
          </a:bodyPr>
          <a:lstStyle/>
          <a:p>
            <a:pPr algn="just"/>
            <a:r>
              <a:rPr lang="pt-BR" sz="1600" b="0" i="0" dirty="0">
                <a:solidFill>
                  <a:srgbClr val="000000"/>
                </a:solidFill>
                <a:effectLst/>
                <a:latin typeface="Verdana" panose="020B0604030504040204" pitchFamily="34" charset="0"/>
                <a:ea typeface="Verdana" panose="020B0604030504040204" pitchFamily="34" charset="0"/>
              </a:rPr>
              <a:t>Art. 7º </a:t>
            </a:r>
            <a:r>
              <a:rPr lang="pt-BR" sz="1600" b="1" i="0" dirty="0">
                <a:solidFill>
                  <a:srgbClr val="000000"/>
                </a:solidFill>
                <a:effectLst/>
                <a:latin typeface="Verdana" panose="020B0604030504040204" pitchFamily="34" charset="0"/>
                <a:ea typeface="Verdana" panose="020B0604030504040204" pitchFamily="34" charset="0"/>
              </a:rPr>
              <a:t>Caberá à autoridade máxima </a:t>
            </a:r>
            <a:r>
              <a:rPr lang="pt-BR" sz="1600" b="0" i="0" dirty="0">
                <a:solidFill>
                  <a:srgbClr val="000000"/>
                </a:solidFill>
                <a:effectLst/>
                <a:latin typeface="Verdana" panose="020B0604030504040204" pitchFamily="34" charset="0"/>
                <a:ea typeface="Verdana" panose="020B0604030504040204" pitchFamily="34" charset="0"/>
              </a:rPr>
              <a:t>do órgão ou da entidade, ou a quem as normas de organização administrativa indicarem, promover gestão por competências e designar agentes públicos para o desempenho das funções essenciais à execução desta Lei que preencham os seguintes requisitos:</a:t>
            </a:r>
          </a:p>
          <a:p>
            <a:pPr algn="just"/>
            <a:endParaRPr lang="pt-BR" sz="1600" dirty="0">
              <a:solidFill>
                <a:srgbClr val="000000"/>
              </a:solidFill>
              <a:latin typeface="Verdana" panose="020B0604030504040204" pitchFamily="34" charset="0"/>
              <a:ea typeface="Verdana" panose="020B0604030504040204" pitchFamily="34" charset="0"/>
            </a:endParaRPr>
          </a:p>
          <a:p>
            <a:pPr algn="just"/>
            <a:r>
              <a:rPr lang="pt-BR" sz="1600" b="0" i="0" dirty="0">
                <a:solidFill>
                  <a:srgbClr val="000000"/>
                </a:solidFill>
                <a:effectLst/>
                <a:latin typeface="Verdana" panose="020B0604030504040204" pitchFamily="34" charset="0"/>
                <a:ea typeface="Verdana" panose="020B0604030504040204" pitchFamily="34" charset="0"/>
              </a:rPr>
              <a:t>§ 1º A autoridade referida no </a:t>
            </a:r>
            <a:r>
              <a:rPr lang="pt-BR" sz="1600" b="1" i="0" dirty="0">
                <a:solidFill>
                  <a:srgbClr val="000000"/>
                </a:solidFill>
                <a:effectLst/>
                <a:latin typeface="Verdana" panose="020B0604030504040204" pitchFamily="34" charset="0"/>
                <a:ea typeface="Verdana" panose="020B0604030504040204" pitchFamily="34" charset="0"/>
              </a:rPr>
              <a:t>caput</a:t>
            </a:r>
            <a:r>
              <a:rPr lang="pt-BR" sz="1600" b="0" i="0" dirty="0">
                <a:solidFill>
                  <a:srgbClr val="000000"/>
                </a:solidFill>
                <a:effectLst/>
                <a:latin typeface="Verdana" panose="020B0604030504040204" pitchFamily="34" charset="0"/>
                <a:ea typeface="Verdana" panose="020B0604030504040204" pitchFamily="34" charset="0"/>
              </a:rPr>
              <a:t> deste artigo deverá observar o </a:t>
            </a:r>
            <a:r>
              <a:rPr lang="pt-BR" sz="1600" b="1" i="0" dirty="0">
                <a:solidFill>
                  <a:srgbClr val="000000"/>
                </a:solidFill>
                <a:effectLst/>
                <a:latin typeface="Verdana" panose="020B0604030504040204" pitchFamily="34" charset="0"/>
                <a:ea typeface="Verdana" panose="020B0604030504040204" pitchFamily="34" charset="0"/>
              </a:rPr>
              <a:t>princípio da segregação de funções</a:t>
            </a:r>
            <a:r>
              <a:rPr lang="pt-BR" sz="1600" b="0" i="0" dirty="0">
                <a:solidFill>
                  <a:srgbClr val="000000"/>
                </a:solidFill>
                <a:effectLst/>
                <a:latin typeface="Verdana" panose="020B0604030504040204" pitchFamily="34" charset="0"/>
                <a:ea typeface="Verdana" panose="020B0604030504040204" pitchFamily="34" charset="0"/>
              </a:rPr>
              <a:t>, vedada a designação do mesmo agente público para </a:t>
            </a:r>
            <a:r>
              <a:rPr lang="pt-BR" sz="1600" b="1" i="0" dirty="0">
                <a:solidFill>
                  <a:srgbClr val="000000"/>
                </a:solidFill>
                <a:effectLst/>
                <a:latin typeface="Verdana" panose="020B0604030504040204" pitchFamily="34" charset="0"/>
                <a:ea typeface="Verdana" panose="020B0604030504040204" pitchFamily="34" charset="0"/>
              </a:rPr>
              <a:t>atuação simultânea </a:t>
            </a:r>
            <a:r>
              <a:rPr lang="pt-BR" sz="1600" b="0" i="0" dirty="0">
                <a:solidFill>
                  <a:srgbClr val="000000"/>
                </a:solidFill>
                <a:effectLst/>
                <a:latin typeface="Verdana" panose="020B0604030504040204" pitchFamily="34" charset="0"/>
                <a:ea typeface="Verdana" panose="020B0604030504040204" pitchFamily="34" charset="0"/>
              </a:rPr>
              <a:t>em </a:t>
            </a:r>
            <a:r>
              <a:rPr lang="pt-BR" sz="1600" b="1" i="0" dirty="0">
                <a:solidFill>
                  <a:srgbClr val="000000"/>
                </a:solidFill>
                <a:effectLst/>
                <a:latin typeface="Verdana" panose="020B0604030504040204" pitchFamily="34" charset="0"/>
                <a:ea typeface="Verdana" panose="020B0604030504040204" pitchFamily="34" charset="0"/>
              </a:rPr>
              <a:t>funções mais suscetíveis a riscos</a:t>
            </a:r>
            <a:r>
              <a:rPr lang="pt-BR" sz="1600" b="0" i="0" dirty="0">
                <a:solidFill>
                  <a:srgbClr val="000000"/>
                </a:solidFill>
                <a:effectLst/>
                <a:latin typeface="Verdana" panose="020B0604030504040204" pitchFamily="34" charset="0"/>
                <a:ea typeface="Verdana" panose="020B0604030504040204" pitchFamily="34" charset="0"/>
              </a:rPr>
              <a:t>, de modo a </a:t>
            </a:r>
            <a:r>
              <a:rPr lang="pt-BR" sz="1600" b="1" i="0" dirty="0">
                <a:solidFill>
                  <a:srgbClr val="000000"/>
                </a:solidFill>
                <a:effectLst/>
                <a:latin typeface="Verdana" panose="020B0604030504040204" pitchFamily="34" charset="0"/>
                <a:ea typeface="Verdana" panose="020B0604030504040204" pitchFamily="34" charset="0"/>
              </a:rPr>
              <a:t>reduzir a possibilidade de ocultação de erros </a:t>
            </a:r>
            <a:r>
              <a:rPr lang="pt-BR" sz="1600" b="0" i="0" dirty="0">
                <a:solidFill>
                  <a:srgbClr val="000000"/>
                </a:solidFill>
                <a:effectLst/>
                <a:latin typeface="Verdana" panose="020B0604030504040204" pitchFamily="34" charset="0"/>
                <a:ea typeface="Verdana" panose="020B0604030504040204" pitchFamily="34" charset="0"/>
              </a:rPr>
              <a:t>e de ocorrência de fraudes na respectiva contratação.</a:t>
            </a:r>
          </a:p>
          <a:p>
            <a:pPr algn="just"/>
            <a:r>
              <a:rPr lang="pt-BR" sz="1600" b="0" i="0" dirty="0">
                <a:solidFill>
                  <a:srgbClr val="000000"/>
                </a:solidFill>
                <a:effectLst/>
                <a:latin typeface="Verdana" panose="020B0604030504040204" pitchFamily="34" charset="0"/>
                <a:ea typeface="Verdana" panose="020B0604030504040204" pitchFamily="34" charset="0"/>
              </a:rPr>
              <a:t>§ 2º O disposto no </a:t>
            </a:r>
            <a:r>
              <a:rPr lang="pt-BR" sz="1600" b="1" i="0" dirty="0">
                <a:solidFill>
                  <a:srgbClr val="000000"/>
                </a:solidFill>
                <a:effectLst/>
                <a:latin typeface="Verdana" panose="020B0604030504040204" pitchFamily="34" charset="0"/>
                <a:ea typeface="Verdana" panose="020B0604030504040204" pitchFamily="34" charset="0"/>
              </a:rPr>
              <a:t>caput</a:t>
            </a:r>
            <a:r>
              <a:rPr lang="pt-BR" sz="1600" b="0" i="0" dirty="0">
                <a:solidFill>
                  <a:srgbClr val="000000"/>
                </a:solidFill>
                <a:effectLst/>
                <a:latin typeface="Verdana" panose="020B0604030504040204" pitchFamily="34" charset="0"/>
                <a:ea typeface="Verdana" panose="020B0604030504040204" pitchFamily="34" charset="0"/>
              </a:rPr>
              <a:t> e no § 1º deste artigo, inclusive os requisitos estabelecidos, também se aplica aos órgãos de assessoramento jurídico e de controle interno da Administração.</a:t>
            </a:r>
          </a:p>
        </p:txBody>
      </p:sp>
    </p:spTree>
    <p:extLst>
      <p:ext uri="{BB962C8B-B14F-4D97-AF65-F5344CB8AC3E}">
        <p14:creationId xmlns:p14="http://schemas.microsoft.com/office/powerpoint/2010/main" val="1356028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380C2-C9E1-6874-91E5-3550B9D8C33C}"/>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AC10AC9C-80D7-8C5A-802D-6F43087D84A7}"/>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5C979815-95FD-1FCD-E86C-19C3D51992DB}"/>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02146D25-A911-5B83-D9DC-5D28EE090D38}"/>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78EB0082-0874-99A2-0AC1-D15F1B6D2DBE}"/>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E73B18CA-B91A-8EC1-38FA-005A0FA10979}"/>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4E2D436E-656D-B06D-7F01-CD094BA6BEAA}"/>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C63B12C2-7C77-153B-5162-499784F0DB21}"/>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3EF93395-A8C4-5BC1-D77C-7C6837DD280D}"/>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52863DED-EB64-1DB4-03E9-DCDB0A10D410}"/>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4" name="Freeform 14">
            <a:extLst>
              <a:ext uri="{FF2B5EF4-FFF2-40B4-BE49-F238E27FC236}">
                <a16:creationId xmlns:a16="http://schemas.microsoft.com/office/drawing/2014/main" id="{D89506F2-CFB4-E32D-BEF9-7801D5346B03}"/>
              </a:ext>
            </a:extLst>
          </p:cNvPr>
          <p:cNvSpPr/>
          <p:nvPr/>
        </p:nvSpPr>
        <p:spPr>
          <a:xfrm>
            <a:off x="437164" y="806499"/>
            <a:ext cx="9114692" cy="794433"/>
          </a:xfrm>
          <a:custGeom>
            <a:avLst/>
            <a:gdLst/>
            <a:ahLst/>
            <a:cxnLst/>
            <a:rect l="l" t="t" r="r" b="b"/>
            <a:pathLst>
              <a:path w="13672038" h="1191649">
                <a:moveTo>
                  <a:pt x="0" y="0"/>
                </a:moveTo>
                <a:lnTo>
                  <a:pt x="13672038" y="0"/>
                </a:lnTo>
                <a:lnTo>
                  <a:pt x="13672038" y="1191649"/>
                </a:lnTo>
                <a:lnTo>
                  <a:pt x="0" y="1191649"/>
                </a:lnTo>
                <a:lnTo>
                  <a:pt x="0" y="0"/>
                </a:lnTo>
                <a:close/>
              </a:path>
            </a:pathLst>
          </a:custGeom>
          <a:blipFill>
            <a:blip r:embed="rId2"/>
            <a:stretch>
              <a:fillRect b="-34531"/>
            </a:stretch>
          </a:blipFill>
        </p:spPr>
        <p:txBody>
          <a:bodyPr/>
          <a:lstStyle/>
          <a:p>
            <a:endParaRPr lang="pt-BR" sz="1200"/>
          </a:p>
        </p:txBody>
      </p:sp>
      <p:sp>
        <p:nvSpPr>
          <p:cNvPr id="9" name="CaixaDeTexto 8">
            <a:extLst>
              <a:ext uri="{FF2B5EF4-FFF2-40B4-BE49-F238E27FC236}">
                <a16:creationId xmlns:a16="http://schemas.microsoft.com/office/drawing/2014/main" id="{26AB554D-1018-4D6B-9599-5FA877EAC8C5}"/>
              </a:ext>
            </a:extLst>
          </p:cNvPr>
          <p:cNvSpPr txBox="1"/>
          <p:nvPr/>
        </p:nvSpPr>
        <p:spPr>
          <a:xfrm>
            <a:off x="437164" y="1675927"/>
            <a:ext cx="9539785" cy="3323987"/>
          </a:xfrm>
          <a:prstGeom prst="rect">
            <a:avLst/>
          </a:prstGeom>
          <a:noFill/>
        </p:spPr>
        <p:txBody>
          <a:bodyPr wrap="square">
            <a:spAutoFit/>
          </a:bodyPr>
          <a:lstStyle/>
          <a:p>
            <a:pPr algn="just"/>
            <a:r>
              <a:rPr lang="pt-BR" sz="1500" dirty="0">
                <a:latin typeface="Verdana" panose="020B0604030504040204" pitchFamily="34" charset="0"/>
                <a:ea typeface="Verdana" panose="020B0604030504040204" pitchFamily="34" charset="0"/>
              </a:rPr>
              <a:t>Art. 117. A execução do contrato deverá ser acompanhada e fiscalizada por         1 (um) ou mais fiscais do contrato, representantes da Administração especialmente designados conforme requisitos estabelecidos no </a:t>
            </a:r>
            <a:r>
              <a:rPr lang="pt-BR" sz="1500" dirty="0">
                <a:latin typeface="Verdana" panose="020B0604030504040204" pitchFamily="34" charset="0"/>
                <a:ea typeface="Verdana" panose="020B0604030504040204" pitchFamily="34" charset="0"/>
                <a:hlinkClick r:id="rId3"/>
              </a:rPr>
              <a:t>art. 7º desta Lei</a:t>
            </a:r>
            <a:r>
              <a:rPr lang="pt-BR" sz="1500" dirty="0">
                <a:latin typeface="Verdana" panose="020B0604030504040204" pitchFamily="34" charset="0"/>
                <a:ea typeface="Verdana" panose="020B0604030504040204" pitchFamily="34" charset="0"/>
              </a:rPr>
              <a:t>, ou pelos respectivos substitutos, permitida a contratação de terceiros para assisti-los e subsidiá-los com informações pertinentes a essa atribuição.</a:t>
            </a:r>
          </a:p>
          <a:p>
            <a:pPr algn="just"/>
            <a:r>
              <a:rPr lang="pt-BR" sz="1500" dirty="0">
                <a:latin typeface="Verdana" panose="020B0604030504040204" pitchFamily="34" charset="0"/>
                <a:ea typeface="Verdana" panose="020B0604030504040204" pitchFamily="34" charset="0"/>
              </a:rPr>
              <a:t>§ 1º O fiscal do contrato anotará em registro próprio todas as ocorrências relacionadas à execução do contrato, determinando o que for necessário para a regularização das faltas ou dos defeitos observados.</a:t>
            </a:r>
          </a:p>
          <a:p>
            <a:pPr algn="just"/>
            <a:r>
              <a:rPr lang="pt-BR" sz="1500" dirty="0">
                <a:latin typeface="Verdana" panose="020B0604030504040204" pitchFamily="34" charset="0"/>
                <a:ea typeface="Verdana" panose="020B0604030504040204" pitchFamily="34" charset="0"/>
              </a:rPr>
              <a:t>§ 2º O fiscal do contrato informará a seus superiores, em tempo hábil para a adoção das medidas convenientes, a situação que demandar decisão ou providência que ultrapasse sua competência.</a:t>
            </a:r>
          </a:p>
          <a:p>
            <a:pPr algn="just"/>
            <a:r>
              <a:rPr lang="pt-BR" sz="1500" dirty="0">
                <a:latin typeface="Verdana" panose="020B0604030504040204" pitchFamily="34" charset="0"/>
                <a:ea typeface="Verdana" panose="020B0604030504040204" pitchFamily="34" charset="0"/>
              </a:rPr>
              <a:t>§ 3º O fiscal do contrato será </a:t>
            </a:r>
            <a:r>
              <a:rPr lang="pt-BR" sz="1500" b="1" dirty="0">
                <a:latin typeface="Verdana" panose="020B0604030504040204" pitchFamily="34" charset="0"/>
                <a:ea typeface="Verdana" panose="020B0604030504040204" pitchFamily="34" charset="0"/>
              </a:rPr>
              <a:t>auxiliado pelos órgãos de assessoramento jurídico e de controle interno da Administração</a:t>
            </a:r>
            <a:r>
              <a:rPr lang="pt-BR" sz="1500" dirty="0">
                <a:latin typeface="Verdana" panose="020B0604030504040204" pitchFamily="34" charset="0"/>
                <a:ea typeface="Verdana" panose="020B0604030504040204" pitchFamily="34" charset="0"/>
              </a:rPr>
              <a:t>, que deverão dirimir dúvidas e subsidiá-lo com informações relevantes para prevenir riscos na execução contratual.</a:t>
            </a:r>
          </a:p>
        </p:txBody>
      </p:sp>
    </p:spTree>
    <p:extLst>
      <p:ext uri="{BB962C8B-B14F-4D97-AF65-F5344CB8AC3E}">
        <p14:creationId xmlns:p14="http://schemas.microsoft.com/office/powerpoint/2010/main" val="36499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34377-68F4-5944-8F34-E0CCAFCDD8F4}"/>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2DCEC050-6C8F-5DA0-7276-A08DD2492454}"/>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663B62A3-D12D-2D87-706C-01998E262D54}"/>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F3BE5404-363B-8316-B1D3-EABBADF91E65}"/>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317D5223-29BB-5E66-D0DE-6352DDC2F016}"/>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4846A800-FCB5-D8EE-8387-EE22A04AFB63}"/>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D891E3A4-4F23-5F42-ED04-EB2A572053D4}"/>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FCC0518C-8046-C072-D324-32029D22EF22}"/>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AD3244F6-9EF6-3955-B14C-EDC8C95BDA2E}"/>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BDA3E156-B1B6-D0D1-FF33-6F9C3285B63F}"/>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graphicFrame>
        <p:nvGraphicFramePr>
          <p:cNvPr id="15" name="CaixaDeTexto 8">
            <a:extLst>
              <a:ext uri="{FF2B5EF4-FFF2-40B4-BE49-F238E27FC236}">
                <a16:creationId xmlns:a16="http://schemas.microsoft.com/office/drawing/2014/main" id="{3AB218EF-71B8-F268-C619-1BAE71155694}"/>
              </a:ext>
            </a:extLst>
          </p:cNvPr>
          <p:cNvGraphicFramePr/>
          <p:nvPr>
            <p:extLst>
              <p:ext uri="{D42A27DB-BD31-4B8C-83A1-F6EECF244321}">
                <p14:modId xmlns:p14="http://schemas.microsoft.com/office/powerpoint/2010/main" val="2377245582"/>
              </p:ext>
            </p:extLst>
          </p:nvPr>
        </p:nvGraphicFramePr>
        <p:xfrm>
          <a:off x="437043" y="816072"/>
          <a:ext cx="9462721" cy="4905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629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2392993">
            <a:off x="-804236" y="46970"/>
            <a:ext cx="2642442" cy="729010"/>
            <a:chOff x="0" y="0"/>
            <a:chExt cx="5284884" cy="1458020"/>
          </a:xfrm>
        </p:grpSpPr>
        <p:grpSp>
          <p:nvGrpSpPr>
            <p:cNvPr id="4" name="Group 4"/>
            <p:cNvGrpSpPr/>
            <p:nvPr/>
          </p:nvGrpSpPr>
          <p:grpSpPr>
            <a:xfrm rot="-5400000">
              <a:off x="2353706" y="-1473158"/>
              <a:ext cx="577473" cy="5284884"/>
              <a:chOff x="0" y="0"/>
              <a:chExt cx="114069" cy="1043928"/>
            </a:xfrm>
          </p:grpSpPr>
          <p:sp>
            <p:nvSpPr>
              <p:cNvPr id="5" name="Freeform 5"/>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FEA200"/>
              </a:solidFill>
            </p:spPr>
            <p:txBody>
              <a:bodyPr/>
              <a:lstStyle/>
              <a:p>
                <a:endParaRPr lang="pt-BR" sz="1200"/>
              </a:p>
            </p:txBody>
          </p:sp>
          <p:sp>
            <p:nvSpPr>
              <p:cNvPr id="6" name="TextBox 6"/>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7" name="Group 7"/>
            <p:cNvGrpSpPr/>
            <p:nvPr/>
          </p:nvGrpSpPr>
          <p:grpSpPr>
            <a:xfrm rot="-5400000">
              <a:off x="2353706" y="-2353706"/>
              <a:ext cx="577473" cy="5284884"/>
              <a:chOff x="0" y="0"/>
              <a:chExt cx="114069" cy="1043928"/>
            </a:xfrm>
          </p:grpSpPr>
          <p:sp>
            <p:nvSpPr>
              <p:cNvPr id="8" name="Freeform 8"/>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3847A2"/>
              </a:solidFill>
            </p:spPr>
            <p:txBody>
              <a:bodyPr/>
              <a:lstStyle/>
              <a:p>
                <a:endParaRPr lang="pt-BR" sz="1200"/>
              </a:p>
            </p:txBody>
          </p:sp>
          <p:sp>
            <p:nvSpPr>
              <p:cNvPr id="9" name="TextBox 9"/>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grpSp>
        <p:nvGrpSpPr>
          <p:cNvPr id="10" name="Group 10"/>
          <p:cNvGrpSpPr/>
          <p:nvPr/>
        </p:nvGrpSpPr>
        <p:grpSpPr>
          <a:xfrm rot="-2392993">
            <a:off x="10312598" y="6162634"/>
            <a:ext cx="2642442" cy="729010"/>
            <a:chOff x="0" y="0"/>
            <a:chExt cx="5284884" cy="1458020"/>
          </a:xfrm>
        </p:grpSpPr>
        <p:grpSp>
          <p:nvGrpSpPr>
            <p:cNvPr id="11" name="Group 11"/>
            <p:cNvGrpSpPr/>
            <p:nvPr/>
          </p:nvGrpSpPr>
          <p:grpSpPr>
            <a:xfrm rot="-5400000">
              <a:off x="2353706" y="-1473158"/>
              <a:ext cx="577473" cy="5284884"/>
              <a:chOff x="0" y="0"/>
              <a:chExt cx="114069" cy="1043928"/>
            </a:xfrm>
          </p:grpSpPr>
          <p:sp>
            <p:nvSpPr>
              <p:cNvPr id="12" name="Freeform 12"/>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FEA200"/>
              </a:solidFill>
            </p:spPr>
            <p:txBody>
              <a:bodyPr/>
              <a:lstStyle/>
              <a:p>
                <a:endParaRPr lang="pt-BR" sz="1200"/>
              </a:p>
            </p:txBody>
          </p:sp>
          <p:sp>
            <p:nvSpPr>
              <p:cNvPr id="13" name="TextBox 13"/>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4" name="Group 14"/>
            <p:cNvGrpSpPr/>
            <p:nvPr/>
          </p:nvGrpSpPr>
          <p:grpSpPr>
            <a:xfrm rot="-5400000">
              <a:off x="2353706" y="-2353706"/>
              <a:ext cx="577473" cy="5284884"/>
              <a:chOff x="0" y="0"/>
              <a:chExt cx="114069" cy="1043928"/>
            </a:xfrm>
          </p:grpSpPr>
          <p:sp>
            <p:nvSpPr>
              <p:cNvPr id="15" name="Freeform 15"/>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3847A2"/>
              </a:solidFill>
            </p:spPr>
            <p:txBody>
              <a:bodyPr/>
              <a:lstStyle/>
              <a:p>
                <a:endParaRPr lang="pt-BR" sz="1200"/>
              </a:p>
            </p:txBody>
          </p:sp>
          <p:sp>
            <p:nvSpPr>
              <p:cNvPr id="16" name="TextBox 16"/>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sp>
        <p:nvSpPr>
          <p:cNvPr id="19" name="Freeform 19"/>
          <p:cNvSpPr/>
          <p:nvPr/>
        </p:nvSpPr>
        <p:spPr>
          <a:xfrm>
            <a:off x="263761" y="1750331"/>
            <a:ext cx="3389543" cy="3326773"/>
          </a:xfrm>
          <a:custGeom>
            <a:avLst/>
            <a:gdLst/>
            <a:ahLst/>
            <a:cxnLst/>
            <a:rect l="l" t="t" r="r" b="b"/>
            <a:pathLst>
              <a:path w="5084314" h="4990160">
                <a:moveTo>
                  <a:pt x="0" y="0"/>
                </a:moveTo>
                <a:lnTo>
                  <a:pt x="5084313" y="0"/>
                </a:lnTo>
                <a:lnTo>
                  <a:pt x="5084313" y="4990160"/>
                </a:lnTo>
                <a:lnTo>
                  <a:pt x="0" y="4990160"/>
                </a:lnTo>
                <a:lnTo>
                  <a:pt x="0" y="0"/>
                </a:lnTo>
                <a:close/>
              </a:path>
            </a:pathLst>
          </a:custGeom>
          <a:blipFill>
            <a:blip r:embed="rId2"/>
            <a:stretch>
              <a:fillRect/>
            </a:stretch>
          </a:blipFill>
        </p:spPr>
        <p:txBody>
          <a:bodyPr/>
          <a:lstStyle/>
          <a:p>
            <a:endParaRPr lang="pt-BR" sz="1200"/>
          </a:p>
        </p:txBody>
      </p:sp>
      <p:sp>
        <p:nvSpPr>
          <p:cNvPr id="20" name="Freeform 20"/>
          <p:cNvSpPr/>
          <p:nvPr/>
        </p:nvSpPr>
        <p:spPr>
          <a:xfrm>
            <a:off x="3661729" y="1765614"/>
            <a:ext cx="3563921" cy="3296209"/>
          </a:xfrm>
          <a:custGeom>
            <a:avLst/>
            <a:gdLst/>
            <a:ahLst/>
            <a:cxnLst/>
            <a:rect l="l" t="t" r="r" b="b"/>
            <a:pathLst>
              <a:path w="5345882" h="4944313">
                <a:moveTo>
                  <a:pt x="0" y="0"/>
                </a:moveTo>
                <a:lnTo>
                  <a:pt x="5345881" y="0"/>
                </a:lnTo>
                <a:lnTo>
                  <a:pt x="5345881" y="4944313"/>
                </a:lnTo>
                <a:lnTo>
                  <a:pt x="0" y="4944313"/>
                </a:lnTo>
                <a:lnTo>
                  <a:pt x="0" y="0"/>
                </a:lnTo>
                <a:close/>
              </a:path>
            </a:pathLst>
          </a:custGeom>
          <a:blipFill>
            <a:blip r:embed="rId3"/>
            <a:stretch>
              <a:fillRect/>
            </a:stretch>
          </a:blipFill>
        </p:spPr>
        <p:txBody>
          <a:bodyPr/>
          <a:lstStyle/>
          <a:p>
            <a:endParaRPr lang="pt-BR" sz="1200"/>
          </a:p>
        </p:txBody>
      </p:sp>
      <p:sp>
        <p:nvSpPr>
          <p:cNvPr id="21" name="Freeform 21"/>
          <p:cNvSpPr/>
          <p:nvPr/>
        </p:nvSpPr>
        <p:spPr>
          <a:xfrm>
            <a:off x="7015971" y="1080897"/>
            <a:ext cx="5176029" cy="2460925"/>
          </a:xfrm>
          <a:custGeom>
            <a:avLst/>
            <a:gdLst/>
            <a:ahLst/>
            <a:cxnLst/>
            <a:rect l="l" t="t" r="r" b="b"/>
            <a:pathLst>
              <a:path w="7764044" h="3691387">
                <a:moveTo>
                  <a:pt x="0" y="0"/>
                </a:moveTo>
                <a:lnTo>
                  <a:pt x="7764044" y="0"/>
                </a:lnTo>
                <a:lnTo>
                  <a:pt x="7764044" y="3691387"/>
                </a:lnTo>
                <a:lnTo>
                  <a:pt x="0" y="3691387"/>
                </a:lnTo>
                <a:lnTo>
                  <a:pt x="0" y="0"/>
                </a:lnTo>
                <a:close/>
              </a:path>
            </a:pathLst>
          </a:custGeom>
          <a:blipFill>
            <a:blip r:embed="rId4"/>
            <a:stretch>
              <a:fillRect/>
            </a:stretch>
          </a:blipFill>
        </p:spPr>
        <p:txBody>
          <a:bodyPr/>
          <a:lstStyle/>
          <a:p>
            <a:endParaRPr lang="pt-BR" sz="1200"/>
          </a:p>
        </p:txBody>
      </p:sp>
      <p:sp>
        <p:nvSpPr>
          <p:cNvPr id="22" name="Freeform 22"/>
          <p:cNvSpPr/>
          <p:nvPr/>
        </p:nvSpPr>
        <p:spPr>
          <a:xfrm>
            <a:off x="8275911" y="3541821"/>
            <a:ext cx="2656149" cy="2313892"/>
          </a:xfrm>
          <a:custGeom>
            <a:avLst/>
            <a:gdLst/>
            <a:ahLst/>
            <a:cxnLst/>
            <a:rect l="l" t="t" r="r" b="b"/>
            <a:pathLst>
              <a:path w="3984224" h="3470838">
                <a:moveTo>
                  <a:pt x="0" y="0"/>
                </a:moveTo>
                <a:lnTo>
                  <a:pt x="3984224" y="0"/>
                </a:lnTo>
                <a:lnTo>
                  <a:pt x="3984224" y="3470838"/>
                </a:lnTo>
                <a:lnTo>
                  <a:pt x="0" y="3470838"/>
                </a:lnTo>
                <a:lnTo>
                  <a:pt x="0" y="0"/>
                </a:lnTo>
                <a:close/>
              </a:path>
            </a:pathLst>
          </a:custGeom>
          <a:blipFill>
            <a:blip r:embed="rId5"/>
            <a:stretch>
              <a:fillRect/>
            </a:stretch>
          </a:blipFill>
        </p:spPr>
        <p:txBody>
          <a:bodyPr/>
          <a:lstStyle/>
          <a:p>
            <a:endParaRPr lang="pt-BR" sz="1200"/>
          </a:p>
        </p:txBody>
      </p:sp>
      <p:sp>
        <p:nvSpPr>
          <p:cNvPr id="23" name="Freeform 23"/>
          <p:cNvSpPr/>
          <p:nvPr/>
        </p:nvSpPr>
        <p:spPr>
          <a:xfrm>
            <a:off x="1972869" y="364506"/>
            <a:ext cx="6553934" cy="610415"/>
          </a:xfrm>
          <a:custGeom>
            <a:avLst/>
            <a:gdLst/>
            <a:ahLst/>
            <a:cxnLst/>
            <a:rect l="l" t="t" r="r" b="b"/>
            <a:pathLst>
              <a:path w="9830901" h="915623">
                <a:moveTo>
                  <a:pt x="0" y="0"/>
                </a:moveTo>
                <a:lnTo>
                  <a:pt x="9830901" y="0"/>
                </a:lnTo>
                <a:lnTo>
                  <a:pt x="9830901" y="915623"/>
                </a:lnTo>
                <a:lnTo>
                  <a:pt x="0" y="915623"/>
                </a:lnTo>
                <a:lnTo>
                  <a:pt x="0" y="0"/>
                </a:lnTo>
                <a:close/>
              </a:path>
            </a:pathLst>
          </a:custGeom>
          <a:blipFill>
            <a:blip r:embed="rId6"/>
            <a:stretch>
              <a:fillRect/>
            </a:stretch>
          </a:blipFill>
        </p:spPr>
        <p:txBody>
          <a:bodyPr/>
          <a:lstStyle/>
          <a:p>
            <a:endParaRPr lang="pt-BR" sz="1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6ED35-DF57-6532-1E83-38EA8393B6DD}"/>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D76C6E00-D951-B593-E1F1-54607626AE8A}"/>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2084F106-6D31-1C15-3366-1C9F547AD1EC}"/>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C2B56A22-FC79-359E-F6FA-AE4CC19CB9F0}"/>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3FEDE83C-30B0-84B2-3C6B-EBD9114A7A17}"/>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03CC2311-22BF-F8CF-E623-05C099BBF1C2}"/>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F8A653F2-3F06-3108-7611-77D4FB889A00}"/>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2B46FBEF-B458-6884-3C2B-8906654981C2}"/>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DD4A2EC4-9297-509B-C1D9-AD90C29848DB}"/>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8F932162-0571-7043-0CF8-4A8E3C8073BE}"/>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graphicFrame>
        <p:nvGraphicFramePr>
          <p:cNvPr id="15" name="CaixaDeTexto 8">
            <a:extLst>
              <a:ext uri="{FF2B5EF4-FFF2-40B4-BE49-F238E27FC236}">
                <a16:creationId xmlns:a16="http://schemas.microsoft.com/office/drawing/2014/main" id="{BBF208BA-E610-DE6E-436C-31D2CA87B3CF}"/>
              </a:ext>
            </a:extLst>
          </p:cNvPr>
          <p:cNvGraphicFramePr/>
          <p:nvPr>
            <p:extLst>
              <p:ext uri="{D42A27DB-BD31-4B8C-83A1-F6EECF244321}">
                <p14:modId xmlns:p14="http://schemas.microsoft.com/office/powerpoint/2010/main" val="1646580376"/>
              </p:ext>
            </p:extLst>
          </p:nvPr>
        </p:nvGraphicFramePr>
        <p:xfrm>
          <a:off x="789864" y="868643"/>
          <a:ext cx="8715375" cy="4931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2746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370D6-6F44-A3E7-5938-1F96D45F626E}"/>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801B02DA-1BE4-A8B0-16D5-30D6ABCA11C3}"/>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F6CAB040-1B59-3E4B-962A-DD76757BE208}"/>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3A50FF6B-7488-6AAD-98A2-21DC5365D13C}"/>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4D2D9F70-4DCE-45A5-B3E2-7F0FDA18CD80}"/>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816FC9B9-2644-0417-F23F-59B65FA2D34F}"/>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781C34B0-475D-468A-EA63-3FCACCAC639E}"/>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90A49A47-6BD4-BB15-E08B-20DC6AAF170A}"/>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96D02629-63CB-B4C2-076C-B03A13BC46A1}"/>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E44C926D-ECEB-1AF8-CF96-9FECECA30D0F}"/>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4A570CFD-2BDD-317E-3995-5D5B9A6521DD}"/>
              </a:ext>
            </a:extLst>
          </p:cNvPr>
          <p:cNvSpPr>
            <a:spLocks noChangeArrowheads="1"/>
          </p:cNvSpPr>
          <p:nvPr/>
        </p:nvSpPr>
        <p:spPr bwMode="auto">
          <a:xfrm>
            <a:off x="702185" y="704280"/>
            <a:ext cx="8948692" cy="50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1500" b="1" dirty="0">
                <a:latin typeface="Verdana" panose="020B0604030504040204" pitchFamily="34" charset="0"/>
                <a:ea typeface="Verdana" panose="020B0604030504040204" pitchFamily="34" charset="0"/>
              </a:rPr>
              <a:t>Tribunal de Contas da União</a:t>
            </a:r>
          </a:p>
          <a:p>
            <a:pPr marL="0" marR="0" lvl="0" indent="0" algn="ctr" defTabSz="914400" rtl="0" eaLnBrk="0" fontAlgn="base" latinLnBrk="0" hangingPunct="0">
              <a:lnSpc>
                <a:spcPct val="100000"/>
              </a:lnSpc>
              <a:spcBef>
                <a:spcPct val="0"/>
              </a:spcBef>
              <a:spcAft>
                <a:spcPct val="0"/>
              </a:spcAft>
              <a:buClrTx/>
              <a:buSzTx/>
              <a:buFontTx/>
              <a:buNone/>
              <a:tabLst/>
            </a:pPr>
            <a:endParaRPr lang="pt-BR" altLang="pt-BR" sz="1500" b="1" dirty="0">
              <a:latin typeface="Verdana" panose="020B0604030504040204" pitchFamily="34" charset="0"/>
              <a:ea typeface="Verdan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pt-BR" altLang="pt-BR" sz="1500" b="1" dirty="0">
                <a:latin typeface="Verdana" panose="020B0604030504040204" pitchFamily="34" charset="0"/>
                <a:ea typeface="Verdana" panose="020B0604030504040204" pitchFamily="34" charset="0"/>
              </a:rPr>
              <a:t>Ambiente organizacional com riscos elevados para a gestão contratual</a:t>
            </a:r>
          </a:p>
          <a:p>
            <a:pPr marL="0" marR="0" lvl="0" indent="0" algn="just" defTabSz="914400" rtl="0" eaLnBrk="0" fontAlgn="base" latinLnBrk="0" hangingPunct="0">
              <a:lnSpc>
                <a:spcPct val="100000"/>
              </a:lnSpc>
              <a:spcBef>
                <a:spcPct val="0"/>
              </a:spcBef>
              <a:spcAft>
                <a:spcPct val="0"/>
              </a:spcAft>
              <a:buClrTx/>
              <a:buSzTx/>
              <a:buFontTx/>
              <a:buNone/>
              <a:tabLst/>
            </a:pPr>
            <a:endParaRPr lang="pt-BR" altLang="pt-BR" sz="1500" dirty="0">
              <a:latin typeface="Verdana" panose="020B0604030504040204" pitchFamily="34" charset="0"/>
              <a:ea typeface="Verdana" panose="020B0604030504040204"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lang="pt-BR" altLang="pt-BR" sz="1500" dirty="0">
                <a:latin typeface="Verdana" panose="020B0604030504040204" pitchFamily="34" charset="0"/>
                <a:ea typeface="Verdana" panose="020B0604030504040204" pitchFamily="34" charset="0"/>
              </a:rPr>
              <a:t>2. </a:t>
            </a:r>
            <a:r>
              <a:rPr lang="pt-BR" altLang="pt-BR" sz="1500" dirty="0">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Risco: Alto risco na atividade de fiscalização e gestão de contratos (causado por deficiências na governança das aquisições, como por exemplo, ausência de processo de trabalho formalizado e falta de definição clara de papéis e responsabilidades), levando a recusa dos servidores mais capacitados da organização para exercerem a função de fiscal de contrato ou participarem de comissões de recebimentos, com consequente não alocação dos recursos humanos mais capacitados na atividade e todos os riscos decorrentes de uma gestão contratual deficiente (1)</a:t>
            </a:r>
            <a:r>
              <a:rPr lang="pt-BR" altLang="pt-BR" sz="1500" dirty="0">
                <a:latin typeface="Verdana" panose="020B0604030504040204" pitchFamily="34" charset="0"/>
                <a:ea typeface="Verdana" panose="020B0604030504040204" pitchFamily="34" charset="0"/>
              </a:rPr>
              <a:t>.</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endParaRPr lang="pt-BR" altLang="pt-BR" sz="1500" dirty="0">
              <a:latin typeface="Verdana" panose="020B0604030504040204" pitchFamily="34" charset="0"/>
              <a:ea typeface="Verdana" panose="020B0604030504040204"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lang="pt-BR" altLang="pt-BR" sz="1500" dirty="0">
                <a:latin typeface="Verdana" panose="020B0604030504040204" pitchFamily="34" charset="0"/>
                <a:ea typeface="Verdana" panose="020B0604030504040204" pitchFamily="34" charset="0"/>
              </a:rPr>
              <a:t>3. </a:t>
            </a:r>
            <a:r>
              <a:rPr lang="pt-BR" altLang="pt-BR" sz="1500" dirty="0">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Sugestão de controle interno: Alta administração implementa estruturas de governança das aquisições na organização de forma que o ambiente da organização seja mais controlado, mitigando os riscos dos atores envolvidos na fiscalização dos contratos(2</a:t>
            </a:r>
            <a:endParaRPr lang="pt-BR" altLang="pt-BR" sz="15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61280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3BA4B-835D-A7A8-DC09-240258B83E75}"/>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FF6F2F4-5091-524E-431C-C06C842AF2AC}"/>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B4ED5D8F-7C09-B88B-C193-BE724D945FF6}"/>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E73462A4-0BC7-E573-E834-09BB5EEBCDCE}"/>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AD48DB12-766F-9EA6-F396-2D61E9EC8E21}"/>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A072834B-AD00-7A98-E726-1B0346434674}"/>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9E972563-4FC6-2FD6-131F-C998724CADDE}"/>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4296118A-796F-CC07-9121-EFAA71C484BF}"/>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713A1C74-131F-5DF9-A286-DE066DF23270}"/>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AA7C8521-B1B4-249B-BD7B-6C6BB0D2DB06}"/>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0292EEE2-D1C5-5034-6227-5692587BB0AD}"/>
              </a:ext>
            </a:extLst>
          </p:cNvPr>
          <p:cNvSpPr>
            <a:spLocks noChangeArrowheads="1"/>
          </p:cNvSpPr>
          <p:nvPr/>
        </p:nvSpPr>
        <p:spPr bwMode="auto">
          <a:xfrm>
            <a:off x="781235" y="776678"/>
            <a:ext cx="8948692"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b="1" dirty="0"/>
              <a:t>Tribunal de Contas da União</a:t>
            </a:r>
          </a:p>
          <a:p>
            <a:pPr marL="0" marR="0" lvl="0" indent="0" defTabSz="914400" rtl="0" eaLnBrk="0" fontAlgn="base" latinLnBrk="0" hangingPunct="0">
              <a:lnSpc>
                <a:spcPct val="100000"/>
              </a:lnSpc>
              <a:spcBef>
                <a:spcPct val="0"/>
              </a:spcBef>
              <a:spcAft>
                <a:spcPct val="0"/>
              </a:spcAft>
              <a:buClrTx/>
              <a:buSzTx/>
              <a:buFontTx/>
              <a:buNone/>
              <a:tabLst/>
            </a:pPr>
            <a:endParaRPr lang="pt-BR" altLang="pt-BR" sz="1400" dirty="0"/>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400" dirty="0"/>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400" dirty="0"/>
          </a:p>
        </p:txBody>
      </p:sp>
      <p:sp>
        <p:nvSpPr>
          <p:cNvPr id="14" name="Rectangle 4">
            <a:extLst>
              <a:ext uri="{FF2B5EF4-FFF2-40B4-BE49-F238E27FC236}">
                <a16:creationId xmlns:a16="http://schemas.microsoft.com/office/drawing/2014/main" id="{D5070313-EB7F-E9CE-4005-3A8692F75E35}"/>
              </a:ext>
            </a:extLst>
          </p:cNvPr>
          <p:cNvSpPr>
            <a:spLocks noChangeArrowheads="1"/>
          </p:cNvSpPr>
          <p:nvPr/>
        </p:nvSpPr>
        <p:spPr bwMode="auto">
          <a:xfrm>
            <a:off x="319596" y="1274058"/>
            <a:ext cx="9410331" cy="415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pPr>
            <a:r>
              <a:rPr lang="pt-BR" altLang="pt-BR" sz="1500" b="1" dirty="0">
                <a:latin typeface="Verdana" panose="020B0604030504040204" pitchFamily="34" charset="0"/>
                <a:ea typeface="Verdana" panose="020B0604030504040204" pitchFamily="34" charset="0"/>
              </a:rPr>
              <a:t>Não formalização de papéis</a:t>
            </a:r>
          </a:p>
          <a:p>
            <a:pPr marL="0" marR="0" lvl="0" indent="0" algn="just" defTabSz="914400" rtl="0" eaLnBrk="0" fontAlgn="base" latinLnBrk="0" hangingPunct="0">
              <a:lnSpc>
                <a:spcPct val="150000"/>
              </a:lnSpc>
              <a:spcBef>
                <a:spcPct val="0"/>
              </a:spcBef>
              <a:spcAft>
                <a:spcPct val="0"/>
              </a:spcAft>
              <a:buClrTx/>
              <a:buSzTx/>
              <a:buFontTx/>
              <a:buNone/>
              <a:tabLst/>
            </a:pPr>
            <a:r>
              <a:rPr lang="pt-BR" altLang="pt-BR" sz="1500" dirty="0">
                <a:latin typeface="Verdana" panose="020B0604030504040204" pitchFamily="34" charset="0"/>
                <a:ea typeface="Verdana" panose="020B0604030504040204" pitchFamily="34" charset="0"/>
              </a:rPr>
              <a:t>4. </a:t>
            </a:r>
            <a:r>
              <a:rPr lang="pt-BR" altLang="pt-BR" sz="1500" dirty="0">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Risco: Os atores que devem atuar na fase de gestão do contrato (e.g., gestor, fiscal requisitante, fiscal especialista, fiscal administrativo, preposto) atuam sem nomeação formal, levando ao questionamento da legitimidade dos atos praticados na gestão contratual, com consequente impossibilidade de responsabilizar as partes do contrato e os agentes públicos que atuaram sem delegação (3)</a:t>
            </a:r>
            <a:r>
              <a:rPr lang="pt-BR" altLang="pt-BR" sz="1500" dirty="0">
                <a:latin typeface="Verdana" panose="020B0604030504040204" pitchFamily="34" charset="0"/>
                <a:ea typeface="Verdana" panose="020B0604030504040204" pitchFamily="34" charset="0"/>
              </a:rPr>
              <a:t>.</a:t>
            </a:r>
          </a:p>
          <a:p>
            <a:pPr marL="0" marR="0" lvl="0" indent="0" algn="just" defTabSz="914400" rtl="0" eaLnBrk="0" fontAlgn="base" latinLnBrk="0" hangingPunct="0">
              <a:lnSpc>
                <a:spcPct val="150000"/>
              </a:lnSpc>
              <a:spcBef>
                <a:spcPct val="0"/>
              </a:spcBef>
              <a:spcAft>
                <a:spcPct val="0"/>
              </a:spcAft>
              <a:buClrTx/>
              <a:buSzTx/>
              <a:buFontTx/>
              <a:buNone/>
              <a:tabLst/>
            </a:pPr>
            <a:r>
              <a:rPr lang="pt-BR" altLang="pt-BR" sz="1500" dirty="0">
                <a:latin typeface="Verdana" panose="020B0604030504040204" pitchFamily="34" charset="0"/>
                <a:ea typeface="Verdana" panose="020B0604030504040204" pitchFamily="34" charset="0"/>
              </a:rPr>
              <a:t>5. </a:t>
            </a:r>
            <a:r>
              <a:rPr lang="pt-BR" altLang="pt-BR" sz="1500" dirty="0">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Sugestão de controle interno: Autoridade competente nomeia formalmente os representantes da organização que atuarão na gestão do contrato, assim como seus substitutos eventuais (4)</a:t>
            </a:r>
            <a:r>
              <a:rPr lang="pt-BR" altLang="pt-BR" sz="1500" dirty="0">
                <a:latin typeface="Verdana" panose="020B0604030504040204" pitchFamily="34" charset="0"/>
                <a:ea typeface="Verdana" panose="020B0604030504040204" pitchFamily="34" charset="0"/>
              </a:rPr>
              <a:t>.</a:t>
            </a:r>
          </a:p>
          <a:p>
            <a:pPr marL="0" marR="0" lvl="0" indent="0" algn="just" defTabSz="914400" rtl="0" eaLnBrk="0" fontAlgn="base" latinLnBrk="0" hangingPunct="0">
              <a:lnSpc>
                <a:spcPct val="150000"/>
              </a:lnSpc>
              <a:spcBef>
                <a:spcPct val="0"/>
              </a:spcBef>
              <a:spcAft>
                <a:spcPct val="0"/>
              </a:spcAft>
              <a:buClrTx/>
              <a:buSzTx/>
              <a:buFontTx/>
              <a:buNone/>
              <a:tabLst/>
            </a:pPr>
            <a:r>
              <a:rPr lang="pt-BR" altLang="pt-BR" sz="1500" dirty="0">
                <a:latin typeface="Verdana" panose="020B0604030504040204" pitchFamily="34" charset="0"/>
                <a:ea typeface="Verdana" panose="020B0604030504040204" pitchFamily="34" charset="0"/>
              </a:rPr>
              <a:t>6. </a:t>
            </a:r>
            <a:r>
              <a:rPr lang="pt-BR" altLang="pt-BR" sz="1500" dirty="0">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Sugestão de controle interno: Gestor do contrato exige, após assinatura do contrato e antes do início da execução contratual, que o </a:t>
            </a:r>
            <a:r>
              <a:rPr lang="pt-BR" altLang="pt-BR" sz="1500" dirty="0" err="1">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representente</a:t>
            </a:r>
            <a:r>
              <a:rPr lang="pt-BR" altLang="pt-BR" sz="1500" dirty="0">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 legal da contratada apresente formalmente o preposto da contratada. O procedimento de apresentação formal do preposto deve ocorrer sempre que houver sua substituição ou ausência </a:t>
            </a:r>
            <a:r>
              <a:rPr lang="pt-BR" altLang="pt-BR" sz="1500" dirty="0" err="1">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temporári</a:t>
            </a:r>
            <a:endParaRPr lang="pt-BR" altLang="pt-BR" sz="15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7291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6A1B3-EEFC-A21C-CF42-AD4606322E96}"/>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0E6AA287-18E2-F1CD-0385-E62A077A0ED7}"/>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3FD49B87-E9A9-94A9-7FC7-21C0FE4ACD44}"/>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DCCDDEEC-809F-C779-4EF2-4A60301FF46B}"/>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6414AEE4-7ECA-9C5B-D71E-F146DC319415}"/>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D369D013-F655-E310-623D-AAFD30B15B07}"/>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42DF559E-DA75-2AAB-B87E-8F488FB9B474}"/>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EEF219E7-0C1F-9132-5F34-04ED051C9886}"/>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7B8F7528-F3A3-4F6D-2270-49098FFCB4C0}"/>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8A03D4E6-082F-4FA3-1082-1F9741322210}"/>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E795DB68-F382-50F6-4E80-8F697E8E1C4E}"/>
              </a:ext>
            </a:extLst>
          </p:cNvPr>
          <p:cNvSpPr>
            <a:spLocks noChangeArrowheads="1"/>
          </p:cNvSpPr>
          <p:nvPr/>
        </p:nvSpPr>
        <p:spPr bwMode="auto">
          <a:xfrm>
            <a:off x="1020932" y="1069552"/>
            <a:ext cx="8948692" cy="28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b="1" dirty="0">
                <a:latin typeface="Verdana" panose="020B0604030504040204" pitchFamily="34" charset="0"/>
                <a:ea typeface="Verdana" panose="020B0604030504040204" pitchFamily="34" charset="0"/>
              </a:rPr>
              <a:t>Temas de Reflexão</a:t>
            </a:r>
          </a:p>
          <a:p>
            <a:pPr marL="0" marR="0" lvl="0" indent="0" defTabSz="914400" rtl="0" eaLnBrk="0" fontAlgn="base" latinLnBrk="0" hangingPunct="0">
              <a:lnSpc>
                <a:spcPct val="100000"/>
              </a:lnSpc>
              <a:spcBef>
                <a:spcPct val="0"/>
              </a:spcBef>
              <a:spcAft>
                <a:spcPct val="0"/>
              </a:spcAft>
              <a:buClrTx/>
              <a:buSzTx/>
              <a:buFontTx/>
              <a:buNone/>
              <a:tabLst/>
            </a:pPr>
            <a:endParaRPr lang="pt-BR" altLang="pt-BR" sz="1600" dirty="0">
              <a:latin typeface="Verdana" panose="020B0604030504040204" pitchFamily="34" charset="0"/>
              <a:ea typeface="Verdana" panose="020B0604030504040204" pitchFamily="34" charset="0"/>
            </a:endParaRPr>
          </a:p>
          <a:p>
            <a:pPr lvl="0" defTabSz="914400"/>
            <a:r>
              <a:rPr lang="pt-BR" sz="1600" b="1" dirty="0">
                <a:latin typeface="Verdana" panose="020B0604030504040204" pitchFamily="34" charset="0"/>
                <a:ea typeface="Verdana" panose="020B0604030504040204" pitchFamily="34" charset="0"/>
              </a:rPr>
              <a:t>PEDIDO DE PRORROGAÇÃO DE PRAZO DE ENTREGA OU EXECUÇÃO</a:t>
            </a:r>
          </a:p>
          <a:p>
            <a:pPr lvl="0" defTabSz="914400"/>
            <a:endParaRPr lang="pt-BR" altLang="pt-BR" sz="1600" dirty="0">
              <a:latin typeface="Verdana" panose="020B0604030504040204" pitchFamily="34" charset="0"/>
              <a:ea typeface="Verdana" panose="020B0604030504040204" pitchFamily="34" charset="0"/>
            </a:endParaRPr>
          </a:p>
          <a:p>
            <a:pPr marL="285750" lvl="0" indent="-285750" defTabSz="914400">
              <a:buFont typeface="Wingdings" panose="05000000000000000000" pitchFamily="2" charset="2"/>
              <a:buChar char="Ø"/>
            </a:pPr>
            <a:r>
              <a:rPr lang="pt-BR" altLang="pt-BR" sz="1600" dirty="0">
                <a:latin typeface="Verdana" panose="020B0604030504040204" pitchFamily="34" charset="0"/>
                <a:ea typeface="Verdana" panose="020B0604030504040204" pitchFamily="34" charset="0"/>
              </a:rPr>
              <a:t>Fato excepcional</a:t>
            </a:r>
          </a:p>
          <a:p>
            <a:pPr marL="285750" lvl="0" indent="-285750" defTabSz="914400">
              <a:buFont typeface="Wingdings" panose="05000000000000000000" pitchFamily="2" charset="2"/>
              <a:buChar char="Ø"/>
            </a:pPr>
            <a:r>
              <a:rPr lang="pt-BR" altLang="pt-BR" sz="1600" dirty="0">
                <a:latin typeface="Verdana" panose="020B0604030504040204" pitchFamily="34" charset="0"/>
                <a:ea typeface="Verdana" panose="020B0604030504040204" pitchFamily="34" charset="0"/>
              </a:rPr>
              <a:t>Comprovação dos fatos alegados</a:t>
            </a:r>
          </a:p>
          <a:p>
            <a:pPr marL="285750" lvl="0" indent="-285750" defTabSz="914400">
              <a:buFont typeface="Wingdings" panose="05000000000000000000" pitchFamily="2" charset="2"/>
              <a:buChar char="Ø"/>
            </a:pPr>
            <a:r>
              <a:rPr lang="pt-BR" altLang="pt-BR" sz="1600" dirty="0">
                <a:latin typeface="Verdana" panose="020B0604030504040204" pitchFamily="34" charset="0"/>
                <a:ea typeface="Verdana" panose="020B0604030504040204" pitchFamily="34" charset="0"/>
              </a:rPr>
              <a:t>Viabilidade técnica – fiscal/gestor</a:t>
            </a:r>
          </a:p>
          <a:p>
            <a:pPr marL="285750" lvl="0" indent="-285750" defTabSz="914400">
              <a:buFont typeface="Wingdings" panose="05000000000000000000" pitchFamily="2" charset="2"/>
              <a:buChar char="Ø"/>
            </a:pPr>
            <a:r>
              <a:rPr lang="pt-BR" altLang="pt-BR" sz="1600" dirty="0">
                <a:latin typeface="Verdana" panose="020B0604030504040204" pitchFamily="34" charset="0"/>
                <a:ea typeface="Verdana" panose="020B0604030504040204" pitchFamily="34" charset="0"/>
              </a:rPr>
              <a:t>PAAR. PAAR Simplificado. Multa (diária)</a:t>
            </a:r>
          </a:p>
          <a:p>
            <a:pPr marL="285750" lvl="0" indent="-285750" defTabSz="914400">
              <a:buFont typeface="Wingdings" panose="05000000000000000000" pitchFamily="2" charset="2"/>
              <a:buChar char="Ø"/>
            </a:pPr>
            <a:endParaRPr lang="pt-BR" altLang="pt-BR" sz="1600" dirty="0">
              <a:latin typeface="Verdana" panose="020B0604030504040204" pitchFamily="34" charset="0"/>
              <a:ea typeface="Verdana" panose="020B0604030504040204" pitchFamily="34" charset="0"/>
            </a:endParaRP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600" dirty="0">
              <a:latin typeface="Verdana" panose="020B0604030504040204" pitchFamily="34" charset="0"/>
              <a:ea typeface="Verdana" panose="020B0604030504040204" pitchFamily="34" charset="0"/>
            </a:endParaRP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86553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634C-1439-21DD-9074-558D6E9E8FD0}"/>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5DA601A7-FB4C-ABFA-FB2A-B7D25B59F863}"/>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3172A7F7-4EFC-633F-56FD-E6F351EDE833}"/>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F717AF8A-D0B7-FA17-12B8-6528F22D6EE6}"/>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463AA3D4-8CDD-3243-74BD-FEEAF6B2C898}"/>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E267603B-DFCD-21E4-8593-D4746C58F363}"/>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4C85AD94-D562-A16D-776A-D058C7164331}"/>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E7AA0E38-8DE7-2B25-CBAF-88F5B1F44F08}"/>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D97149A0-498F-13EE-93D4-E3873CFED33E}"/>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DF8AF8B9-236C-BED7-E31A-7572464D034E}"/>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8B73ABDB-DA0D-D73C-4BDB-866E4938CDFB}"/>
              </a:ext>
            </a:extLst>
          </p:cNvPr>
          <p:cNvSpPr>
            <a:spLocks noChangeArrowheads="1"/>
          </p:cNvSpPr>
          <p:nvPr/>
        </p:nvSpPr>
        <p:spPr bwMode="auto">
          <a:xfrm>
            <a:off x="1154097" y="943241"/>
            <a:ext cx="8948692"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b="1" dirty="0">
                <a:latin typeface="Verdana" panose="020B0604030504040204" pitchFamily="34" charset="0"/>
                <a:ea typeface="Verdana" panose="020B0604030504040204" pitchFamily="34" charset="0"/>
                <a:cs typeface="Vrinda" panose="020B0502040204020203" pitchFamily="34" charset="0"/>
              </a:rPr>
              <a:t>Temas de Reflexão</a:t>
            </a: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400" dirty="0"/>
          </a:p>
          <a:p>
            <a:pPr marL="285750" lvl="0" indent="-285750" algn="ctr" defTabSz="914400">
              <a:buFont typeface="Wingdings" panose="05000000000000000000" pitchFamily="2" charset="2"/>
              <a:buChar char="Ø"/>
            </a:pPr>
            <a:r>
              <a:rPr lang="pt-BR" sz="1600" b="1" dirty="0">
                <a:latin typeface="Verdana" panose="020B0604030504040204" pitchFamily="34" charset="0"/>
                <a:ea typeface="Verdana" panose="020B0604030504040204" pitchFamily="34" charset="0"/>
              </a:rPr>
              <a:t>EQUILÍBRIO ECONÔMICO-FINANCEIRO DO CONTRATO</a:t>
            </a:r>
          </a:p>
          <a:p>
            <a:pPr lvl="0" defTabSz="914400"/>
            <a:endParaRPr lang="pt-BR" sz="1400" dirty="0"/>
          </a:p>
          <a:p>
            <a:pPr marR="0" lvl="0" defTabSz="914400" rtl="0" eaLnBrk="0" fontAlgn="base" latinLnBrk="0" hangingPunct="0">
              <a:lnSpc>
                <a:spcPct val="100000"/>
              </a:lnSpc>
              <a:spcBef>
                <a:spcPct val="0"/>
              </a:spcBef>
              <a:spcAft>
                <a:spcPct val="0"/>
              </a:spcAft>
              <a:buClrTx/>
              <a:buSzTx/>
              <a:tabLst/>
            </a:pPr>
            <a:endParaRPr lang="pt-BR" altLang="pt-BR" sz="1400" dirty="0"/>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400" dirty="0"/>
          </a:p>
        </p:txBody>
      </p:sp>
      <p:pic>
        <p:nvPicPr>
          <p:cNvPr id="2" name="Imagem 1">
            <a:extLst>
              <a:ext uri="{FF2B5EF4-FFF2-40B4-BE49-F238E27FC236}">
                <a16:creationId xmlns:a16="http://schemas.microsoft.com/office/drawing/2014/main" id="{ED62BED5-CABC-21FB-3CDE-206958C0ACB3}"/>
              </a:ext>
            </a:extLst>
          </p:cNvPr>
          <p:cNvPicPr>
            <a:picLocks noChangeAspect="1"/>
          </p:cNvPicPr>
          <p:nvPr/>
        </p:nvPicPr>
        <p:blipFill>
          <a:blip r:embed="rId3"/>
          <a:stretch>
            <a:fillRect/>
          </a:stretch>
        </p:blipFill>
        <p:spPr>
          <a:xfrm>
            <a:off x="1267492" y="1939085"/>
            <a:ext cx="7411374" cy="2979830"/>
          </a:xfrm>
          <a:prstGeom prst="rect">
            <a:avLst/>
          </a:prstGeom>
        </p:spPr>
      </p:pic>
    </p:spTree>
    <p:extLst>
      <p:ext uri="{BB962C8B-B14F-4D97-AF65-F5344CB8AC3E}">
        <p14:creationId xmlns:p14="http://schemas.microsoft.com/office/powerpoint/2010/main" val="1930726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57EB3-89B1-7383-757A-C7A46840C83B}"/>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CE0C7D47-26EA-8C55-8E09-42CEB0AD3781}"/>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B78325C1-5830-0BF1-C696-8809162B4AFD}"/>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B2034E1F-4EB1-D137-A428-8051E2D312C7}"/>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A31794F3-152B-E7C6-173B-5FDEE6F45A4E}"/>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82528E0C-2DD9-7C8C-B8E0-B94C8F245F25}"/>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DAAB52CA-A0C2-9B78-8C1E-B840E1DCBA1D}"/>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EE59DA91-D0CF-19D4-2B97-BE88CD25EBDC}"/>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1FE497EA-74AE-9FD2-28F9-B1540C4F58FF}"/>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B2912011-9564-CD64-C703-FCB03D19279E}"/>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C457EA4F-1AF1-B515-E292-AD3EBDAF875A}"/>
              </a:ext>
            </a:extLst>
          </p:cNvPr>
          <p:cNvSpPr>
            <a:spLocks noChangeArrowheads="1"/>
          </p:cNvSpPr>
          <p:nvPr/>
        </p:nvSpPr>
        <p:spPr bwMode="auto">
          <a:xfrm>
            <a:off x="1154097" y="927853"/>
            <a:ext cx="8948692"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b="1" dirty="0">
                <a:latin typeface="Verdana" panose="020B0604030504040204" pitchFamily="34" charset="0"/>
                <a:ea typeface="Verdana" panose="020B0604030504040204" pitchFamily="34" charset="0"/>
              </a:rPr>
              <a:t>Temas de Reflexão</a:t>
            </a: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600" dirty="0">
              <a:latin typeface="Verdana" panose="020B0604030504040204" pitchFamily="34" charset="0"/>
              <a:ea typeface="Verdana" panose="020B0604030504040204" pitchFamily="34" charset="0"/>
            </a:endParaRPr>
          </a:p>
          <a:p>
            <a:pPr marL="285750" lvl="0" indent="-285750" algn="ctr" defTabSz="914400">
              <a:buFont typeface="Wingdings" panose="05000000000000000000" pitchFamily="2" charset="2"/>
              <a:buChar char="Ø"/>
            </a:pPr>
            <a:r>
              <a:rPr lang="pt-BR" sz="1600" b="1" dirty="0">
                <a:latin typeface="Verdana" panose="020B0604030504040204" pitchFamily="34" charset="0"/>
                <a:ea typeface="Verdana" panose="020B0604030504040204" pitchFamily="34" charset="0"/>
              </a:rPr>
              <a:t>EQUILÍBRIO ECONÔMICO-FINANCEIRO DO CONTRATO</a:t>
            </a:r>
          </a:p>
          <a:p>
            <a:pPr lvl="0" defTabSz="914400"/>
            <a:endParaRPr lang="pt-BR" sz="1400" dirty="0"/>
          </a:p>
          <a:p>
            <a:pPr marR="0" lvl="0" defTabSz="914400" rtl="0" eaLnBrk="0" fontAlgn="base" latinLnBrk="0" hangingPunct="0">
              <a:lnSpc>
                <a:spcPct val="100000"/>
              </a:lnSpc>
              <a:spcBef>
                <a:spcPct val="0"/>
              </a:spcBef>
              <a:spcAft>
                <a:spcPct val="0"/>
              </a:spcAft>
              <a:buClrTx/>
              <a:buSzTx/>
              <a:tabLst/>
            </a:pPr>
            <a:endParaRPr lang="pt-BR" altLang="pt-BR" sz="1400" dirty="0"/>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400" dirty="0"/>
          </a:p>
        </p:txBody>
      </p:sp>
      <p:pic>
        <p:nvPicPr>
          <p:cNvPr id="10" name="Imagem 9">
            <a:extLst>
              <a:ext uri="{FF2B5EF4-FFF2-40B4-BE49-F238E27FC236}">
                <a16:creationId xmlns:a16="http://schemas.microsoft.com/office/drawing/2014/main" id="{336035F6-68C3-B135-ADCF-C0607735485C}"/>
              </a:ext>
            </a:extLst>
          </p:cNvPr>
          <p:cNvPicPr>
            <a:picLocks noChangeAspect="1"/>
          </p:cNvPicPr>
          <p:nvPr/>
        </p:nvPicPr>
        <p:blipFill>
          <a:blip r:embed="rId3"/>
          <a:stretch>
            <a:fillRect/>
          </a:stretch>
        </p:blipFill>
        <p:spPr>
          <a:xfrm>
            <a:off x="248130" y="1881458"/>
            <a:ext cx="9413313" cy="3760711"/>
          </a:xfrm>
          <a:prstGeom prst="rect">
            <a:avLst/>
          </a:prstGeom>
        </p:spPr>
      </p:pic>
    </p:spTree>
    <p:extLst>
      <p:ext uri="{BB962C8B-B14F-4D97-AF65-F5344CB8AC3E}">
        <p14:creationId xmlns:p14="http://schemas.microsoft.com/office/powerpoint/2010/main" val="4009930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B7FBA-7511-E563-25BD-CFBEB5D2E392}"/>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303EFEA7-953B-8D53-9249-89075C1FA139}"/>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6B0E4892-EFC0-A12A-36DC-33E0B27D5ED9}"/>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67EC8FB1-7272-B173-760E-700D0D2ED0CD}"/>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7E625633-F225-AFFB-D361-4F87C843FF05}"/>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76AEBCF1-7839-C456-8309-1941EA856312}"/>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6E23F6F3-0810-6762-74F2-0584B71D2BEE}"/>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98946027-DB1C-ACAF-E449-0A5BEECAC761}"/>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5761BA7D-F39F-777A-A8D8-739598CA1395}"/>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97383FA0-0A5E-0880-0391-95F93C8F5E07}"/>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5F7AECB3-85B5-9570-0B02-6457EF34DCDF}"/>
              </a:ext>
            </a:extLst>
          </p:cNvPr>
          <p:cNvSpPr>
            <a:spLocks noChangeArrowheads="1"/>
          </p:cNvSpPr>
          <p:nvPr/>
        </p:nvSpPr>
        <p:spPr bwMode="auto">
          <a:xfrm>
            <a:off x="1154097" y="943241"/>
            <a:ext cx="8948692"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b="1" dirty="0">
                <a:latin typeface="Verdana" panose="020B0604030504040204" pitchFamily="34" charset="0"/>
                <a:ea typeface="Verdana" panose="020B0604030504040204" pitchFamily="34" charset="0"/>
              </a:rPr>
              <a:t>Temas de Reflexão</a:t>
            </a: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400" dirty="0"/>
          </a:p>
          <a:p>
            <a:pPr marL="285750" lvl="0" indent="-285750" algn="ctr" defTabSz="914400">
              <a:buFont typeface="Wingdings" panose="05000000000000000000" pitchFamily="2" charset="2"/>
              <a:buChar char="Ø"/>
            </a:pPr>
            <a:r>
              <a:rPr lang="pt-BR" sz="1600" dirty="0">
                <a:latin typeface="Verdana" panose="020B0604030504040204" pitchFamily="34" charset="0"/>
                <a:ea typeface="Verdana" panose="020B0604030504040204" pitchFamily="34" charset="0"/>
              </a:rPr>
              <a:t>ALTERAÇÃO DO VALOR DO CONTRATO</a:t>
            </a:r>
          </a:p>
          <a:p>
            <a:pPr lvl="0" defTabSz="914400"/>
            <a:endParaRPr lang="pt-BR" sz="1400" dirty="0"/>
          </a:p>
          <a:p>
            <a:pPr marR="0" lvl="0" defTabSz="914400" rtl="0" eaLnBrk="0" fontAlgn="base" latinLnBrk="0" hangingPunct="0">
              <a:lnSpc>
                <a:spcPct val="100000"/>
              </a:lnSpc>
              <a:spcBef>
                <a:spcPct val="0"/>
              </a:spcBef>
              <a:spcAft>
                <a:spcPct val="0"/>
              </a:spcAft>
              <a:buClrTx/>
              <a:buSzTx/>
              <a:tabLst/>
            </a:pPr>
            <a:endParaRPr lang="pt-BR" altLang="pt-BR" sz="1400" dirty="0"/>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400" dirty="0"/>
          </a:p>
        </p:txBody>
      </p:sp>
      <p:pic>
        <p:nvPicPr>
          <p:cNvPr id="9" name="Imagem 8">
            <a:extLst>
              <a:ext uri="{FF2B5EF4-FFF2-40B4-BE49-F238E27FC236}">
                <a16:creationId xmlns:a16="http://schemas.microsoft.com/office/drawing/2014/main" id="{57ED873D-4B2D-01A7-42E0-001D01A4C459}"/>
              </a:ext>
            </a:extLst>
          </p:cNvPr>
          <p:cNvPicPr>
            <a:picLocks noChangeAspect="1"/>
          </p:cNvPicPr>
          <p:nvPr/>
        </p:nvPicPr>
        <p:blipFill>
          <a:blip r:embed="rId3"/>
          <a:stretch>
            <a:fillRect/>
          </a:stretch>
        </p:blipFill>
        <p:spPr>
          <a:xfrm>
            <a:off x="685083" y="1854900"/>
            <a:ext cx="8556572" cy="4081583"/>
          </a:xfrm>
          <a:prstGeom prst="rect">
            <a:avLst/>
          </a:prstGeom>
        </p:spPr>
      </p:pic>
    </p:spTree>
    <p:extLst>
      <p:ext uri="{BB962C8B-B14F-4D97-AF65-F5344CB8AC3E}">
        <p14:creationId xmlns:p14="http://schemas.microsoft.com/office/powerpoint/2010/main" val="3532453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B3835-28C1-5837-C5EA-821589CD8B12}"/>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15627C57-93A8-A027-2D8C-7FA5E4971838}"/>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C1F40CBE-54A1-9E43-9495-978E5B7B6D6A}"/>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A5610289-4EE4-71AD-93E6-6DA55168DD64}"/>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67BD1914-AF01-9146-56BA-EFEF796D07C9}"/>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839F6835-F956-19CE-FDCE-E83674995952}"/>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ECA6CEE4-724F-A9BB-DE9D-DD45D626AB2A}"/>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C056FC4C-5BC6-299A-9B30-B7370CD37D31}"/>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593DC897-16C4-01ED-1F9E-6D4EDE606DE5}"/>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8F8A2064-3C73-6073-77A5-E6AEC9D8C8F7}"/>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6ABB2300-F536-A56D-6B72-CA7A03FDA84C}"/>
              </a:ext>
            </a:extLst>
          </p:cNvPr>
          <p:cNvSpPr>
            <a:spLocks noChangeArrowheads="1"/>
          </p:cNvSpPr>
          <p:nvPr/>
        </p:nvSpPr>
        <p:spPr bwMode="auto">
          <a:xfrm>
            <a:off x="965102" y="695301"/>
            <a:ext cx="8948692"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b="1" dirty="0">
                <a:latin typeface="Verdana" panose="020B0604030504040204" pitchFamily="34" charset="0"/>
                <a:ea typeface="Verdana" panose="020B0604030504040204" pitchFamily="34" charset="0"/>
              </a:rPr>
              <a:t>Temas de Reflexão</a:t>
            </a: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400" dirty="0"/>
          </a:p>
          <a:p>
            <a:pPr marL="285750" lvl="0" indent="-285750" algn="ctr" defTabSz="914400">
              <a:buFont typeface="Wingdings" panose="05000000000000000000" pitchFamily="2" charset="2"/>
              <a:buChar char="Ø"/>
            </a:pPr>
            <a:r>
              <a:rPr lang="pt-BR" sz="1600" b="1" dirty="0">
                <a:latin typeface="Verdana" panose="020B0604030504040204" pitchFamily="34" charset="0"/>
                <a:ea typeface="Verdana" panose="020B0604030504040204" pitchFamily="34" charset="0"/>
              </a:rPr>
              <a:t>EQUILÍBRIO ECONÔMICO-FINANCEIRO DO CONTRATO</a:t>
            </a:r>
          </a:p>
          <a:p>
            <a:pPr lvl="0" defTabSz="914400"/>
            <a:endParaRPr lang="pt-BR" sz="1400" dirty="0"/>
          </a:p>
          <a:p>
            <a:pPr marR="0" lvl="0" defTabSz="914400" rtl="0" eaLnBrk="0" fontAlgn="base" latinLnBrk="0" hangingPunct="0">
              <a:lnSpc>
                <a:spcPct val="100000"/>
              </a:lnSpc>
              <a:spcBef>
                <a:spcPct val="0"/>
              </a:spcBef>
              <a:spcAft>
                <a:spcPct val="0"/>
              </a:spcAft>
              <a:buClrTx/>
              <a:buSzTx/>
              <a:tabLst/>
            </a:pPr>
            <a:endParaRPr lang="pt-BR" altLang="pt-BR" sz="1400" dirty="0"/>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400" dirty="0"/>
          </a:p>
        </p:txBody>
      </p:sp>
      <p:sp>
        <p:nvSpPr>
          <p:cNvPr id="2" name="CaixaDeTexto 1">
            <a:extLst>
              <a:ext uri="{FF2B5EF4-FFF2-40B4-BE49-F238E27FC236}">
                <a16:creationId xmlns:a16="http://schemas.microsoft.com/office/drawing/2014/main" id="{48BC6F88-5170-CBB2-A40B-45C3F8077155}"/>
              </a:ext>
            </a:extLst>
          </p:cNvPr>
          <p:cNvSpPr txBox="1"/>
          <p:nvPr/>
        </p:nvSpPr>
        <p:spPr>
          <a:xfrm>
            <a:off x="644197" y="1622210"/>
            <a:ext cx="9044551" cy="4185761"/>
          </a:xfrm>
          <a:prstGeom prst="rect">
            <a:avLst/>
          </a:prstGeom>
          <a:noFill/>
        </p:spPr>
        <p:txBody>
          <a:bodyPr wrap="square">
            <a:spAutoFit/>
          </a:bodyPr>
          <a:lstStyle/>
          <a:p>
            <a:pPr algn="just">
              <a:buNone/>
            </a:pPr>
            <a:r>
              <a:rPr lang="pt-BR" sz="1400" b="0" i="0" dirty="0">
                <a:effectLst/>
                <a:latin typeface="Verdana" panose="020B0604030504040204" pitchFamily="34" charset="0"/>
                <a:ea typeface="Verdana" panose="020B0604030504040204" pitchFamily="34" charset="0"/>
              </a:rPr>
              <a:t>O contratado deve demonstrar a variação dos custos, ou o novo acordo, convenção ou sentença normativa que fundamenta a repactuação.</a:t>
            </a:r>
          </a:p>
          <a:p>
            <a:pPr algn="just"/>
            <a:endParaRPr lang="pt-BR" sz="1400" dirty="0">
              <a:latin typeface="Verdana" panose="020B0604030504040204" pitchFamily="34" charset="0"/>
              <a:ea typeface="Verdana" panose="020B0604030504040204" pitchFamily="34" charset="0"/>
            </a:endParaRPr>
          </a:p>
          <a:p>
            <a:pPr algn="just"/>
            <a:r>
              <a:rPr lang="pt-BR" sz="1400" b="1" i="0" dirty="0">
                <a:effectLst/>
                <a:latin typeface="Verdana" panose="020B0604030504040204" pitchFamily="34" charset="0"/>
                <a:ea typeface="Verdana" panose="020B0604030504040204" pitchFamily="34" charset="0"/>
              </a:rPr>
              <a:t>Custos decorrentes do mercado </a:t>
            </a:r>
            <a:r>
              <a:rPr lang="pt-BR" sz="1400" b="0" i="0" dirty="0">
                <a:effectLst/>
                <a:latin typeface="Verdana" panose="020B0604030504040204" pitchFamily="34" charset="0"/>
                <a:ea typeface="Verdana" panose="020B0604030504040204" pitchFamily="34" charset="0"/>
              </a:rPr>
              <a:t>(insumos e materiais): previsão contratual de um ou mais índices oficiais de reajuste;</a:t>
            </a:r>
          </a:p>
          <a:p>
            <a:pPr algn="just"/>
            <a:endParaRPr lang="pt-BR" sz="1400" dirty="0">
              <a:latin typeface="Verdana" panose="020B0604030504040204" pitchFamily="34" charset="0"/>
              <a:ea typeface="Verdana" panose="020B0604030504040204" pitchFamily="34" charset="0"/>
            </a:endParaRPr>
          </a:p>
          <a:p>
            <a:pPr algn="just"/>
            <a:r>
              <a:rPr lang="pt-BR" sz="1400" b="1" i="0" dirty="0">
                <a:effectLst/>
                <a:latin typeface="Verdana" panose="020B0604030504040204" pitchFamily="34" charset="0"/>
                <a:ea typeface="Verdana" panose="020B0604030504040204" pitchFamily="34" charset="0"/>
              </a:rPr>
              <a:t>Custos de mão de obra: </a:t>
            </a:r>
            <a:r>
              <a:rPr lang="pt-BR" sz="1400" b="0" i="0" dirty="0">
                <a:effectLst/>
                <a:latin typeface="Verdana" panose="020B0604030504040204" pitchFamily="34" charset="0"/>
                <a:ea typeface="Verdana" panose="020B0604030504040204" pitchFamily="34" charset="0"/>
              </a:rPr>
              <a:t>1ª repactuação, da </a:t>
            </a:r>
            <a:r>
              <a:rPr lang="pt-BR" sz="1400" b="1" i="0" dirty="0">
                <a:effectLst/>
                <a:latin typeface="Verdana" panose="020B0604030504040204" pitchFamily="34" charset="0"/>
                <a:ea typeface="Verdana" panose="020B0604030504040204" pitchFamily="34" charset="0"/>
              </a:rPr>
              <a:t>data-base </a:t>
            </a:r>
            <a:r>
              <a:rPr lang="pt-BR" sz="1400" b="0" i="0" dirty="0">
                <a:effectLst/>
                <a:latin typeface="Verdana" panose="020B0604030504040204" pitchFamily="34" charset="0"/>
                <a:ea typeface="Verdana" panose="020B0604030504040204" pitchFamily="34" charset="0"/>
              </a:rPr>
              <a:t>prevista em acordo, convenção coletiva ou dissídio coletivo ao qual a proposta esteja vinculada, relativa a cada categoria profissional abrangida pelo contrato. </a:t>
            </a:r>
          </a:p>
          <a:p>
            <a:pPr algn="just"/>
            <a:r>
              <a:rPr lang="pt-BR" sz="1400" b="0" i="0" dirty="0">
                <a:effectLst/>
                <a:latin typeface="Verdana" panose="020B0604030504040204" pitchFamily="34" charset="0"/>
                <a:ea typeface="Verdana" panose="020B0604030504040204" pitchFamily="34" charset="0"/>
              </a:rPr>
              <a:t>Considera-se a data-base a de início dos efeitos financeiros (fato gerador da repactuação);</a:t>
            </a:r>
          </a:p>
          <a:p>
            <a:pPr algn="just"/>
            <a:endParaRPr lang="pt-BR" sz="1400" dirty="0">
              <a:latin typeface="Verdana" panose="020B0604030504040204" pitchFamily="34" charset="0"/>
              <a:ea typeface="Verdana" panose="020B0604030504040204" pitchFamily="34" charset="0"/>
            </a:endParaRPr>
          </a:p>
          <a:p>
            <a:pPr algn="just"/>
            <a:r>
              <a:rPr lang="pt-BR" sz="1400" i="1" dirty="0">
                <a:effectLst/>
                <a:latin typeface="Verdana" panose="020B0604030504040204" pitchFamily="34" charset="0"/>
                <a:ea typeface="Verdana" panose="020B0604030504040204" pitchFamily="34" charset="0"/>
              </a:rPr>
              <a:t>OBS: nas repactuações subsequentes à primeira, a anualidade será contada a partir da data da última repactuação correspondente à mesma parcela objeto da nova solicitação. </a:t>
            </a:r>
          </a:p>
          <a:p>
            <a:pPr algn="just">
              <a:buNone/>
            </a:pPr>
            <a:endParaRPr lang="pt-BR" sz="1400" dirty="0">
              <a:effectLst/>
              <a:latin typeface="Verdana" panose="020B0604030504040204" pitchFamily="34" charset="0"/>
              <a:ea typeface="Verdana" panose="020B0604030504040204" pitchFamily="34" charset="0"/>
            </a:endParaRPr>
          </a:p>
          <a:p>
            <a:pPr algn="just">
              <a:buNone/>
            </a:pPr>
            <a:r>
              <a:rPr lang="pt-BR" sz="1400" b="1" dirty="0">
                <a:effectLst/>
                <a:latin typeface="Verdana" panose="020B0604030504040204" pitchFamily="34" charset="0"/>
                <a:ea typeface="Verdana" panose="020B0604030504040204" pitchFamily="34" charset="0"/>
              </a:rPr>
              <a:t>A re</a:t>
            </a:r>
            <a:r>
              <a:rPr lang="pt-BR" sz="1400" b="1" i="0" dirty="0">
                <a:effectLst/>
                <a:latin typeface="Verdana" panose="020B0604030504040204" pitchFamily="34" charset="0"/>
                <a:ea typeface="Verdana" panose="020B0604030504040204" pitchFamily="34" charset="0"/>
              </a:rPr>
              <a:t>pactuação pode ser dividida em parcelas, observado o princípio da anualidade do reajuste de preços da contratação. </a:t>
            </a:r>
          </a:p>
          <a:p>
            <a:pPr algn="just">
              <a:buNone/>
            </a:pPr>
            <a:r>
              <a:rPr lang="pt-BR" sz="1400" dirty="0">
                <a:latin typeface="Verdana" panose="020B0604030504040204" pitchFamily="34" charset="0"/>
                <a:ea typeface="Verdana" panose="020B0604030504040204" pitchFamily="34" charset="0"/>
              </a:rPr>
              <a:t>Várias categorias profissionais: data-base de cada acordo;</a:t>
            </a:r>
          </a:p>
          <a:p>
            <a:pPr algn="just">
              <a:buNone/>
            </a:pPr>
            <a:r>
              <a:rPr lang="pt-BR" sz="1400" b="0" i="0" dirty="0">
                <a:effectLst/>
                <a:latin typeface="Verdana" panose="020B0604030504040204" pitchFamily="34" charset="0"/>
                <a:ea typeface="Verdana" panose="020B0604030504040204" pitchFamily="34" charset="0"/>
              </a:rPr>
              <a:t>Variação dos custos decorrentes de mercado também pode ser avaliada em momento distinto dos decorrentes da mão de obra, a contar da data-base (apresentação da proposta).</a:t>
            </a:r>
          </a:p>
        </p:txBody>
      </p:sp>
    </p:spTree>
    <p:extLst>
      <p:ext uri="{BB962C8B-B14F-4D97-AF65-F5344CB8AC3E}">
        <p14:creationId xmlns:p14="http://schemas.microsoft.com/office/powerpoint/2010/main" val="3036195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6FE45-B99F-3F40-31C5-ACCD7A3E2312}"/>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4714777C-21EB-9634-69DC-E13043EFF39C}"/>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F786D121-C41E-8E56-A349-634F0F72BC53}"/>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40D2D42B-E810-463F-AD6C-91B8086BB597}"/>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7CD28452-6E4E-0C5B-5231-36A8440B8B37}"/>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4C591B74-C35B-879D-0A96-19AA5022C1B8}"/>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EE90F198-AE92-3A65-10BC-1FFAFB052C5D}"/>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0316D52A-1512-BB01-D752-8D6AC60E8AB8}"/>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33A1D6D1-124A-7D30-F8C6-80C5332F29AA}"/>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78E3FE57-6B0D-7FF2-8F98-D231F2A07888}"/>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B7A4EA62-6ABA-19B4-6629-DFBF29F51269}"/>
              </a:ext>
            </a:extLst>
          </p:cNvPr>
          <p:cNvSpPr>
            <a:spLocks noChangeArrowheads="1"/>
          </p:cNvSpPr>
          <p:nvPr/>
        </p:nvSpPr>
        <p:spPr bwMode="auto">
          <a:xfrm>
            <a:off x="1115186" y="800683"/>
            <a:ext cx="8948692"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b="1" dirty="0">
                <a:latin typeface="Verdana" panose="020B0604030504040204" pitchFamily="34" charset="0"/>
                <a:ea typeface="Verdana" panose="020B0604030504040204" pitchFamily="34" charset="0"/>
              </a:rPr>
              <a:t>Temas de Reflexão</a:t>
            </a: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400" dirty="0">
              <a:latin typeface="Verdana" panose="020B0604030504040204" pitchFamily="34" charset="0"/>
              <a:ea typeface="Verdana" panose="020B0604030504040204" pitchFamily="34" charset="0"/>
            </a:endParaRPr>
          </a:p>
          <a:p>
            <a:pPr marL="285750" lvl="0" indent="-285750" algn="ctr" defTabSz="914400">
              <a:buFont typeface="Wingdings" panose="05000000000000000000" pitchFamily="2" charset="2"/>
              <a:buChar char="Ø"/>
            </a:pPr>
            <a:r>
              <a:rPr lang="pt-BR" sz="1600" b="1" dirty="0">
                <a:latin typeface="Verdana" panose="020B0604030504040204" pitchFamily="34" charset="0"/>
                <a:ea typeface="Verdana" panose="020B0604030504040204" pitchFamily="34" charset="0"/>
              </a:rPr>
              <a:t>EQUILÍBRIO ECONÔMICO-FINANCEIRO DO CONTRATO</a:t>
            </a:r>
          </a:p>
          <a:p>
            <a:pPr lvl="0" defTabSz="914400"/>
            <a:endParaRPr lang="pt-BR" sz="1400" dirty="0"/>
          </a:p>
          <a:p>
            <a:pPr marR="0" lvl="0" defTabSz="914400" rtl="0" eaLnBrk="0" fontAlgn="base" latinLnBrk="0" hangingPunct="0">
              <a:lnSpc>
                <a:spcPct val="100000"/>
              </a:lnSpc>
              <a:spcBef>
                <a:spcPct val="0"/>
              </a:spcBef>
              <a:spcAft>
                <a:spcPct val="0"/>
              </a:spcAft>
              <a:buClrTx/>
              <a:buSzTx/>
              <a:tabLst/>
            </a:pPr>
            <a:endParaRPr lang="pt-BR" altLang="pt-BR" sz="1400" dirty="0"/>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400" dirty="0"/>
          </a:p>
        </p:txBody>
      </p:sp>
      <p:pic>
        <p:nvPicPr>
          <p:cNvPr id="10" name="Imagem 9">
            <a:extLst>
              <a:ext uri="{FF2B5EF4-FFF2-40B4-BE49-F238E27FC236}">
                <a16:creationId xmlns:a16="http://schemas.microsoft.com/office/drawing/2014/main" id="{1758DB06-40EB-0372-B94A-302E436D8149}"/>
              </a:ext>
            </a:extLst>
          </p:cNvPr>
          <p:cNvPicPr>
            <a:picLocks noChangeAspect="1"/>
          </p:cNvPicPr>
          <p:nvPr/>
        </p:nvPicPr>
        <p:blipFill>
          <a:blip r:embed="rId3"/>
          <a:stretch>
            <a:fillRect/>
          </a:stretch>
        </p:blipFill>
        <p:spPr>
          <a:xfrm>
            <a:off x="550416" y="1794444"/>
            <a:ext cx="8344094" cy="4189474"/>
          </a:xfrm>
          <a:prstGeom prst="rect">
            <a:avLst/>
          </a:prstGeom>
        </p:spPr>
      </p:pic>
    </p:spTree>
    <p:extLst>
      <p:ext uri="{BB962C8B-B14F-4D97-AF65-F5344CB8AC3E}">
        <p14:creationId xmlns:p14="http://schemas.microsoft.com/office/powerpoint/2010/main" val="1747728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0FBB1-DB71-FCEC-DC01-0614D7F1E976}"/>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BE37D1F-1BCD-4F2F-727A-B1F7692D244E}"/>
              </a:ext>
            </a:extLst>
          </p:cNvPr>
          <p:cNvGrpSpPr/>
          <p:nvPr/>
        </p:nvGrpSpPr>
        <p:grpSpPr>
          <a:xfrm rot="-5400000">
            <a:off x="5953583" y="-5661680"/>
            <a:ext cx="284833" cy="12192000"/>
            <a:chOff x="0" y="0"/>
            <a:chExt cx="112527" cy="4816593"/>
          </a:xfrm>
        </p:grpSpPr>
        <p:sp>
          <p:nvSpPr>
            <p:cNvPr id="4" name="Freeform 4">
              <a:extLst>
                <a:ext uri="{FF2B5EF4-FFF2-40B4-BE49-F238E27FC236}">
                  <a16:creationId xmlns:a16="http://schemas.microsoft.com/office/drawing/2014/main" id="{31C3D559-B85D-067E-B691-43EC3D6B1854}"/>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87942ED0-5245-9C7E-C9B8-477CDA1A2667}"/>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554A81A0-A5CD-FE60-2738-639CD2E07EE9}"/>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91770985-C019-5F06-3905-1DBAF51EAB15}"/>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C87F63BA-999F-425D-A7B1-50953EA31578}"/>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0745D87A-9C8C-5C5E-1518-00EC83AA22DE}"/>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CF7C0764-5FCA-E871-CE03-BDA1578242A5}"/>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026A2325-82D3-8F09-93C7-A3A80C6B1A88}"/>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53C02E12-BD89-AD39-8D44-C978388283A1}"/>
              </a:ext>
            </a:extLst>
          </p:cNvPr>
          <p:cNvSpPr>
            <a:spLocks noChangeArrowheads="1"/>
          </p:cNvSpPr>
          <p:nvPr/>
        </p:nvSpPr>
        <p:spPr bwMode="auto">
          <a:xfrm>
            <a:off x="975044" y="609414"/>
            <a:ext cx="8655729" cy="567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pPr>
            <a:r>
              <a:rPr lang="pt-BR" altLang="pt-BR" sz="2000" b="1" dirty="0">
                <a:latin typeface="Verdana" panose="020B0604030504040204" pitchFamily="34" charset="0"/>
                <a:ea typeface="Verdana" panose="020B0604030504040204" pitchFamily="34" charset="0"/>
              </a:rPr>
              <a:t>Temas de Reflexão</a:t>
            </a:r>
          </a:p>
          <a:p>
            <a:pPr marL="285750" marR="0" lvl="0" indent="-285750"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endParaRPr lang="pt-BR" altLang="pt-BR" sz="1500" dirty="0">
              <a:latin typeface="Verdana" panose="020B0604030504040204" pitchFamily="34" charset="0"/>
              <a:ea typeface="Verdana" panose="020B0604030504040204" pitchFamily="34" charset="0"/>
            </a:endParaRPr>
          </a:p>
          <a:p>
            <a:pPr lvl="0" algn="just" defTabSz="914400">
              <a:lnSpc>
                <a:spcPct val="150000"/>
              </a:lnSpc>
            </a:pPr>
            <a:r>
              <a:rPr lang="pt-BR" sz="1600" b="1" dirty="0">
                <a:latin typeface="Verdana" panose="020B0604030504040204" pitchFamily="34" charset="0"/>
                <a:ea typeface="Verdana" panose="020B0604030504040204" pitchFamily="34" charset="0"/>
              </a:rPr>
              <a:t>ATESTADO DE CAPACIDADE TÉCNICA</a:t>
            </a:r>
          </a:p>
          <a:p>
            <a:pPr lvl="0" algn="just" defTabSz="914400">
              <a:lnSpc>
                <a:spcPct val="150000"/>
              </a:lnSpc>
            </a:pPr>
            <a:r>
              <a:rPr lang="pt-BR" sz="1500" dirty="0">
                <a:latin typeface="Verdana" panose="020B0604030504040204" pitchFamily="34" charset="0"/>
                <a:ea typeface="Verdana" panose="020B0604030504040204" pitchFamily="34" charset="0"/>
              </a:rPr>
              <a:t>O atestado de capacidade técnica é o documento que comprova e atesta o fornecimento de materiais e/ou a prestação de serviços.</a:t>
            </a:r>
          </a:p>
          <a:p>
            <a:pPr lvl="0" algn="just" defTabSz="914400">
              <a:lnSpc>
                <a:spcPct val="150000"/>
              </a:lnSpc>
            </a:pPr>
            <a:r>
              <a:rPr lang="pt-BR" sz="1500" b="1" dirty="0">
                <a:latin typeface="Verdana" panose="020B0604030504040204" pitchFamily="34" charset="0"/>
                <a:ea typeface="Verdana" panose="020B0604030504040204" pitchFamily="34" charset="0"/>
              </a:rPr>
              <a:t>Definir órgão </a:t>
            </a:r>
            <a:r>
              <a:rPr lang="pt-BR" sz="1500" dirty="0">
                <a:latin typeface="Verdana" panose="020B0604030504040204" pitchFamily="34" charset="0"/>
                <a:ea typeface="Verdana" panose="020B0604030504040204" pitchFamily="34" charset="0"/>
              </a:rPr>
              <a:t>responsável pela instrução, controle e emissão de atestado de capacidade técnica. </a:t>
            </a:r>
          </a:p>
          <a:p>
            <a:pPr lvl="0" algn="just" defTabSz="914400">
              <a:lnSpc>
                <a:spcPct val="150000"/>
              </a:lnSpc>
            </a:pPr>
            <a:r>
              <a:rPr lang="pt-BR" sz="1500" dirty="0">
                <a:latin typeface="Verdana" panose="020B0604030504040204" pitchFamily="34" charset="0"/>
                <a:ea typeface="Verdana" panose="020B0604030504040204" pitchFamily="34" charset="0"/>
              </a:rPr>
              <a:t>O atestado será elaborado com base em informações prestadas pelo gestor do contrato referente ao registro de ocorrências e desempenho da contratada durante a execução do contrato. </a:t>
            </a:r>
          </a:p>
          <a:p>
            <a:pPr lvl="0" algn="just" defTabSz="914400">
              <a:lnSpc>
                <a:spcPct val="150000"/>
              </a:lnSpc>
            </a:pPr>
            <a:r>
              <a:rPr lang="pt-BR" sz="1500" dirty="0">
                <a:latin typeface="Verdana" panose="020B0604030504040204" pitchFamily="34" charset="0"/>
                <a:ea typeface="Verdana" panose="020B0604030504040204" pitchFamily="34" charset="0"/>
              </a:rPr>
              <a:t>O atestado de capacidade técnica será assinado eletronicamente pelo gestor e pelo coordenador de Contratos e encaminhado ao interessado.</a:t>
            </a:r>
          </a:p>
          <a:p>
            <a:pPr lvl="0" algn="just" defTabSz="914400">
              <a:lnSpc>
                <a:spcPct val="150000"/>
              </a:lnSpc>
            </a:pPr>
            <a:r>
              <a:rPr lang="pt-BR" sz="1500" dirty="0">
                <a:latin typeface="Verdana" panose="020B0604030504040204" pitchFamily="34" charset="0"/>
                <a:ea typeface="Verdana" panose="020B0604030504040204" pitchFamily="34" charset="0"/>
              </a:rPr>
              <a:t>É vedada a emissão de atestado de capacidade sem a anuência da unidade de contratos. As solicitações das empresas para o fornecimento de atestado de capacidade técnica deverão ser, preferencialmente, via e-mail....</a:t>
            </a:r>
          </a:p>
          <a:p>
            <a:pPr lvl="0" algn="just" defTabSz="914400">
              <a:lnSpc>
                <a:spcPct val="150000"/>
              </a:lnSpc>
            </a:pPr>
            <a:endParaRPr lang="pt-BR" sz="15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5122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392993">
            <a:off x="-804236" y="46970"/>
            <a:ext cx="2642442" cy="729010"/>
            <a:chOff x="0" y="0"/>
            <a:chExt cx="5284884" cy="1458020"/>
          </a:xfrm>
        </p:grpSpPr>
        <p:grpSp>
          <p:nvGrpSpPr>
            <p:cNvPr id="3" name="Group 3"/>
            <p:cNvGrpSpPr/>
            <p:nvPr/>
          </p:nvGrpSpPr>
          <p:grpSpPr>
            <a:xfrm rot="-5400000">
              <a:off x="2353706" y="-1473158"/>
              <a:ext cx="577473" cy="5284884"/>
              <a:chOff x="0" y="0"/>
              <a:chExt cx="114069" cy="1043928"/>
            </a:xfrm>
          </p:grpSpPr>
          <p:sp>
            <p:nvSpPr>
              <p:cNvPr id="4" name="Freeform 4"/>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FEA200"/>
              </a:solidFill>
            </p:spPr>
            <p:txBody>
              <a:bodyPr/>
              <a:lstStyle/>
              <a:p>
                <a:endParaRPr lang="pt-BR" sz="1200"/>
              </a:p>
            </p:txBody>
          </p:sp>
          <p:sp>
            <p:nvSpPr>
              <p:cNvPr id="5" name="TextBox 5"/>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p:cNvGrpSpPr/>
            <p:nvPr/>
          </p:nvGrpSpPr>
          <p:grpSpPr>
            <a:xfrm rot="-5400000">
              <a:off x="2353706" y="-2353706"/>
              <a:ext cx="577473" cy="5284884"/>
              <a:chOff x="0" y="0"/>
              <a:chExt cx="114069" cy="1043928"/>
            </a:xfrm>
          </p:grpSpPr>
          <p:sp>
            <p:nvSpPr>
              <p:cNvPr id="7" name="Freeform 7"/>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3847A2"/>
              </a:solidFill>
            </p:spPr>
            <p:txBody>
              <a:bodyPr/>
              <a:lstStyle/>
              <a:p>
                <a:endParaRPr lang="pt-BR" sz="1200"/>
              </a:p>
            </p:txBody>
          </p:sp>
          <p:sp>
            <p:nvSpPr>
              <p:cNvPr id="8" name="TextBox 8"/>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sp>
        <p:nvSpPr>
          <p:cNvPr id="9" name="Freeform 9"/>
          <p:cNvSpPr/>
          <p:nvPr/>
        </p:nvSpPr>
        <p:spPr>
          <a:xfrm>
            <a:off x="1315401" y="988282"/>
            <a:ext cx="10098733" cy="4817937"/>
          </a:xfrm>
          <a:custGeom>
            <a:avLst/>
            <a:gdLst/>
            <a:ahLst/>
            <a:cxnLst/>
            <a:rect l="l" t="t" r="r" b="b"/>
            <a:pathLst>
              <a:path w="15148099" h="7226906">
                <a:moveTo>
                  <a:pt x="0" y="0"/>
                </a:moveTo>
                <a:lnTo>
                  <a:pt x="15148099" y="0"/>
                </a:lnTo>
                <a:lnTo>
                  <a:pt x="15148099" y="7226906"/>
                </a:lnTo>
                <a:lnTo>
                  <a:pt x="0" y="7226906"/>
                </a:lnTo>
                <a:lnTo>
                  <a:pt x="0" y="0"/>
                </a:lnTo>
                <a:close/>
              </a:path>
            </a:pathLst>
          </a:custGeom>
          <a:blipFill>
            <a:blip r:embed="rId2"/>
            <a:stretch>
              <a:fillRect/>
            </a:stretch>
          </a:blipFill>
        </p:spPr>
        <p:txBody>
          <a:bodyPr/>
          <a:lstStyle/>
          <a:p>
            <a:endParaRPr lang="pt-BR" sz="1200"/>
          </a:p>
        </p:txBody>
      </p:sp>
      <p:sp>
        <p:nvSpPr>
          <p:cNvPr id="10" name="Freeform 10"/>
          <p:cNvSpPr/>
          <p:nvPr/>
        </p:nvSpPr>
        <p:spPr>
          <a:xfrm>
            <a:off x="3452338" y="1294357"/>
            <a:ext cx="1362356" cy="1362356"/>
          </a:xfrm>
          <a:custGeom>
            <a:avLst/>
            <a:gdLst/>
            <a:ahLst/>
            <a:cxnLst/>
            <a:rect l="l" t="t" r="r" b="b"/>
            <a:pathLst>
              <a:path w="2043534" h="2043534">
                <a:moveTo>
                  <a:pt x="0" y="0"/>
                </a:moveTo>
                <a:lnTo>
                  <a:pt x="2043533" y="0"/>
                </a:lnTo>
                <a:lnTo>
                  <a:pt x="2043533" y="2043534"/>
                </a:lnTo>
                <a:lnTo>
                  <a:pt x="0" y="2043534"/>
                </a:lnTo>
                <a:lnTo>
                  <a:pt x="0" y="0"/>
                </a:lnTo>
                <a:close/>
              </a:path>
            </a:pathLst>
          </a:custGeom>
          <a:blipFill>
            <a:blip r:embed="rId3"/>
            <a:stretch>
              <a:fillRect/>
            </a:stretch>
          </a:blipFill>
        </p:spPr>
        <p:txBody>
          <a:bodyPr/>
          <a:lstStyle/>
          <a:p>
            <a:endParaRPr lang="pt-BR" sz="1200"/>
          </a:p>
        </p:txBody>
      </p:sp>
      <p:sp>
        <p:nvSpPr>
          <p:cNvPr id="11" name="Freeform 11"/>
          <p:cNvSpPr/>
          <p:nvPr/>
        </p:nvSpPr>
        <p:spPr>
          <a:xfrm>
            <a:off x="2144361" y="306110"/>
            <a:ext cx="6553934" cy="610415"/>
          </a:xfrm>
          <a:custGeom>
            <a:avLst/>
            <a:gdLst/>
            <a:ahLst/>
            <a:cxnLst/>
            <a:rect l="l" t="t" r="r" b="b"/>
            <a:pathLst>
              <a:path w="9830901" h="915623">
                <a:moveTo>
                  <a:pt x="0" y="0"/>
                </a:moveTo>
                <a:lnTo>
                  <a:pt x="9830901" y="0"/>
                </a:lnTo>
                <a:lnTo>
                  <a:pt x="9830901" y="915623"/>
                </a:lnTo>
                <a:lnTo>
                  <a:pt x="0" y="915623"/>
                </a:lnTo>
                <a:lnTo>
                  <a:pt x="0" y="0"/>
                </a:lnTo>
                <a:close/>
              </a:path>
            </a:pathLst>
          </a:custGeom>
          <a:blipFill>
            <a:blip r:embed="rId4"/>
            <a:stretch>
              <a:fillRect/>
            </a:stretch>
          </a:blipFill>
        </p:spPr>
        <p:txBody>
          <a:bodyPr/>
          <a:lstStyle/>
          <a:p>
            <a:endParaRPr lang="pt-BR" sz="1200"/>
          </a:p>
        </p:txBody>
      </p:sp>
      <p:grpSp>
        <p:nvGrpSpPr>
          <p:cNvPr id="13" name="Group 13"/>
          <p:cNvGrpSpPr/>
          <p:nvPr/>
        </p:nvGrpSpPr>
        <p:grpSpPr>
          <a:xfrm rot="-2392993">
            <a:off x="10312598" y="6162634"/>
            <a:ext cx="2642442" cy="729010"/>
            <a:chOff x="0" y="0"/>
            <a:chExt cx="5284884" cy="1458020"/>
          </a:xfrm>
        </p:grpSpPr>
        <p:grpSp>
          <p:nvGrpSpPr>
            <p:cNvPr id="14" name="Group 14"/>
            <p:cNvGrpSpPr/>
            <p:nvPr/>
          </p:nvGrpSpPr>
          <p:grpSpPr>
            <a:xfrm rot="-5400000">
              <a:off x="2353706" y="-1473158"/>
              <a:ext cx="577473" cy="5284884"/>
              <a:chOff x="0" y="0"/>
              <a:chExt cx="114069" cy="1043928"/>
            </a:xfrm>
          </p:grpSpPr>
          <p:sp>
            <p:nvSpPr>
              <p:cNvPr id="15" name="Freeform 15"/>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FEA200"/>
              </a:solidFill>
            </p:spPr>
            <p:txBody>
              <a:bodyPr/>
              <a:lstStyle/>
              <a:p>
                <a:endParaRPr lang="pt-BR" sz="1200"/>
              </a:p>
            </p:txBody>
          </p:sp>
          <p:sp>
            <p:nvSpPr>
              <p:cNvPr id="16" name="TextBox 16"/>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7" name="Group 17"/>
            <p:cNvGrpSpPr/>
            <p:nvPr/>
          </p:nvGrpSpPr>
          <p:grpSpPr>
            <a:xfrm rot="-5400000">
              <a:off x="2353706" y="-2353706"/>
              <a:ext cx="577473" cy="5284884"/>
              <a:chOff x="0" y="0"/>
              <a:chExt cx="114069" cy="1043928"/>
            </a:xfrm>
          </p:grpSpPr>
          <p:sp>
            <p:nvSpPr>
              <p:cNvPr id="18" name="Freeform 18"/>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3847A2"/>
              </a:solidFill>
            </p:spPr>
            <p:txBody>
              <a:bodyPr/>
              <a:lstStyle/>
              <a:p>
                <a:endParaRPr lang="pt-BR" sz="1200"/>
              </a:p>
            </p:txBody>
          </p:sp>
          <p:sp>
            <p:nvSpPr>
              <p:cNvPr id="19" name="TextBox 19"/>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B4177-B06A-EE76-3B7D-884EE1AE9400}"/>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34E6291A-1442-C12B-0CE7-436EA9EAB47E}"/>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B997DC18-DA4E-E2F2-6B4C-8930AC1B892C}"/>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8D46F83B-FE2D-7CDA-5869-79F72C7907F3}"/>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0476DEE1-2DFE-89DD-E89C-7B1704262ED2}"/>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4C351F1E-CE08-D36C-DDAF-DA1100D7569A}"/>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660B9509-E0D3-F2B7-6772-CB16E24887A4}"/>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1C32AAB6-DF06-5DF7-8266-27E71B70CD7D}"/>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C82F53A3-4978-2C9A-7C60-991AD40FC784}"/>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67EF5799-7B1C-1F71-FF7D-4D86C367802F}"/>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1BB4364D-4D26-79D3-82AA-998B229DB263}"/>
              </a:ext>
            </a:extLst>
          </p:cNvPr>
          <p:cNvSpPr>
            <a:spLocks noChangeArrowheads="1"/>
          </p:cNvSpPr>
          <p:nvPr/>
        </p:nvSpPr>
        <p:spPr bwMode="auto">
          <a:xfrm>
            <a:off x="535021" y="745073"/>
            <a:ext cx="9310315" cy="521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b="1" dirty="0">
                <a:latin typeface="Verdana" panose="020B0604030504040204" pitchFamily="34" charset="0"/>
                <a:ea typeface="Verdana" panose="020B0604030504040204" pitchFamily="34" charset="0"/>
              </a:rPr>
              <a:t>Temas de Reflexão</a:t>
            </a: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600" b="1" dirty="0">
              <a:latin typeface="Verdana" panose="020B0604030504040204" pitchFamily="34" charset="0"/>
              <a:ea typeface="Verdana" panose="020B0604030504040204" pitchFamily="34" charset="0"/>
            </a:endParaRPr>
          </a:p>
          <a:p>
            <a:pPr lvl="0" algn="just" defTabSz="914400"/>
            <a:r>
              <a:rPr lang="pt-BR" sz="1600" b="1" dirty="0">
                <a:latin typeface="Verdana" panose="020B0604030504040204" pitchFamily="34" charset="0"/>
                <a:ea typeface="Verdana" panose="020B0604030504040204" pitchFamily="34" charset="0"/>
              </a:rPr>
              <a:t>PROTEÇÃO DE DADOS E TERCEIRIZADOS</a:t>
            </a:r>
          </a:p>
          <a:p>
            <a:pPr lvl="0" algn="just" defTabSz="914400"/>
            <a:endParaRPr lang="pt-BR" sz="1400" dirty="0">
              <a:latin typeface="Verdana" panose="020B0604030504040204" pitchFamily="34" charset="0"/>
              <a:ea typeface="Verdana" panose="020B0604030504040204" pitchFamily="34" charset="0"/>
            </a:endParaRPr>
          </a:p>
          <a:p>
            <a:pPr algn="just" defTabSz="914400">
              <a:lnSpc>
                <a:spcPct val="150000"/>
              </a:lnSpc>
            </a:pPr>
            <a:r>
              <a:rPr lang="pt-BR" sz="1400" dirty="0">
                <a:latin typeface="Verdana" panose="020B0604030504040204" pitchFamily="34" charset="0"/>
                <a:ea typeface="Verdana" panose="020B0604030504040204" pitchFamily="34" charset="0"/>
              </a:rPr>
              <a:t>divulgação (ou não) de dados pessoais dos servidores terceirizados no sítio eletrônico deste Órgão, como também no Portal da Transparência do Estado do Paraná.</a:t>
            </a:r>
          </a:p>
          <a:p>
            <a:pPr algn="just" defTabSz="914400">
              <a:lnSpc>
                <a:spcPct val="150000"/>
              </a:lnSpc>
            </a:pPr>
            <a:endParaRPr lang="pt-BR" sz="1400" dirty="0">
              <a:latin typeface="Verdana" panose="020B0604030504040204" pitchFamily="34" charset="0"/>
              <a:ea typeface="Verdana" panose="020B0604030504040204" pitchFamily="34" charset="0"/>
            </a:endParaRPr>
          </a:p>
          <a:p>
            <a:pPr algn="just">
              <a:lnSpc>
                <a:spcPct val="150000"/>
              </a:lnSpc>
            </a:pPr>
            <a:r>
              <a:rPr lang="pt-BR" sz="1400" b="1" dirty="0">
                <a:latin typeface="Verdana" panose="020B0604030504040204" pitchFamily="34" charset="0"/>
                <a:ea typeface="Verdana" panose="020B0604030504040204" pitchFamily="34" charset="0"/>
              </a:rPr>
              <a:t>divulgação pública de dados pessoais deve ser realizada em conformidade com os ditames constitucionais da privacidade e intimidade, aliado aos parâmetros normativos da LGPD.</a:t>
            </a:r>
            <a:r>
              <a:rPr lang="pt-BR" sz="1400" dirty="0">
                <a:latin typeface="Verdana" panose="020B0604030504040204" pitchFamily="34" charset="0"/>
                <a:ea typeface="Verdana" panose="020B0604030504040204" pitchFamily="34" charset="0"/>
              </a:rPr>
              <a:t> </a:t>
            </a:r>
          </a:p>
          <a:p>
            <a:pPr lvl="0" algn="just" defTabSz="914400">
              <a:lnSpc>
                <a:spcPct val="150000"/>
              </a:lnSpc>
            </a:pPr>
            <a:endParaRPr lang="pt-BR" sz="1400" dirty="0">
              <a:latin typeface="Verdana" panose="020B0604030504040204" pitchFamily="34" charset="0"/>
              <a:ea typeface="Verdana" panose="020B0604030504040204" pitchFamily="34" charset="0"/>
            </a:endParaRPr>
          </a:p>
          <a:p>
            <a:pPr algn="just">
              <a:lnSpc>
                <a:spcPct val="150000"/>
              </a:lnSpc>
            </a:pPr>
            <a:r>
              <a:rPr lang="pt-BR" sz="1400" dirty="0">
                <a:latin typeface="Verdana" panose="020B0604030504040204" pitchFamily="34" charset="0"/>
                <a:ea typeface="Verdana" panose="020B0604030504040204" pitchFamily="34" charset="0"/>
              </a:rPr>
              <a:t>Deve-se destacar que a Lei de Acesso à Informação não estabelece expressamente o dever da Administração Pública de publicar relação de empregados terceirizados no Portal da Transparência, nem a Lei Geral de Proteção de Dados determina ou nega tal divulgação.</a:t>
            </a:r>
          </a:p>
          <a:p>
            <a:pPr algn="just">
              <a:lnSpc>
                <a:spcPct val="150000"/>
              </a:lnSpc>
            </a:pPr>
            <a:r>
              <a:rPr lang="pt-BR" sz="1400" b="1" dirty="0">
                <a:latin typeface="Verdana" panose="020B0604030504040204" pitchFamily="34" charset="0"/>
                <a:ea typeface="Verdana" panose="020B0604030504040204" pitchFamily="34" charset="0"/>
              </a:rPr>
              <a:t>O Estado do Paraná, até o momento, não regulamentou o tema, de modo que não há norma regra que preveja a obrigação de </a:t>
            </a:r>
            <a:r>
              <a:rPr lang="pt-BR" sz="1400" b="1" u="sng" dirty="0">
                <a:latin typeface="Verdana" panose="020B0604030504040204" pitchFamily="34" charset="0"/>
                <a:ea typeface="Verdana" panose="020B0604030504040204" pitchFamily="34" charset="0"/>
              </a:rPr>
              <a:t>divulgação de informações de empregados dos contratados pela Administração Pública</a:t>
            </a:r>
            <a:r>
              <a:rPr lang="pt-BR" sz="1400" b="1" dirty="0">
                <a:latin typeface="Verdana" panose="020B0604030504040204" pitchFamily="34" charset="0"/>
                <a:ea typeface="Verdana" panose="020B0604030504040204" pitchFamily="34" charset="0"/>
              </a:rPr>
              <a:t>, com a necessária disciplina sobre conteúdo dos dados, local de publicização e periodicidade de atualização</a:t>
            </a:r>
            <a:endParaRPr lang="pt-BR"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33190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35A9E-1286-AB13-9EA7-709D54865FD5}"/>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C8E0AC8-8B11-5134-A950-31B707499E1D}"/>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ED064230-3457-AD41-F884-32FEEE04F4DB}"/>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6D8C7AE3-3581-3EB5-7D96-116660CE4E49}"/>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DFB75541-4746-D452-A049-72AC53CCAA58}"/>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0642961C-D983-F585-4919-87D98A2B7AFB}"/>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9C44AAF0-FDD4-F015-1B2B-FF972C302EEA}"/>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5D7C07C0-3DF4-297F-66CE-9AFE706418C5}"/>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CDD559C8-E0D4-62FF-276C-57E32208861B}"/>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D8F4E1A2-2797-B859-5CDC-AFAA359557F3}"/>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34138896-16AA-0B0A-737D-9E572E163047}"/>
              </a:ext>
            </a:extLst>
          </p:cNvPr>
          <p:cNvSpPr>
            <a:spLocks noChangeArrowheads="1"/>
          </p:cNvSpPr>
          <p:nvPr/>
        </p:nvSpPr>
        <p:spPr bwMode="auto">
          <a:xfrm>
            <a:off x="888049" y="868643"/>
            <a:ext cx="8655729" cy="496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lang="pt-BR" altLang="pt-BR" sz="2000" b="1" dirty="0">
                <a:latin typeface="Verdana" panose="020B0604030504040204" pitchFamily="34" charset="0"/>
                <a:ea typeface="Verdana" panose="020B0604030504040204" pitchFamily="34" charset="0"/>
              </a:rPr>
              <a:t>Temas de Reflexão</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endParaRPr lang="pt-BR" altLang="pt-BR" sz="1500" dirty="0">
              <a:latin typeface="Verdana" panose="020B0604030504040204" pitchFamily="34" charset="0"/>
              <a:ea typeface="Verdana" panose="020B0604030504040204" pitchFamily="34" charset="0"/>
            </a:endParaRPr>
          </a:p>
          <a:p>
            <a:pPr lvl="0" algn="just" defTabSz="914400">
              <a:lnSpc>
                <a:spcPct val="150000"/>
              </a:lnSpc>
            </a:pPr>
            <a:r>
              <a:rPr lang="pt-BR" sz="1500" b="1" dirty="0">
                <a:latin typeface="Verdana" panose="020B0604030504040204" pitchFamily="34" charset="0"/>
                <a:ea typeface="Verdana" panose="020B0604030504040204" pitchFamily="34" charset="0"/>
              </a:rPr>
              <a:t>PROTEÇÃO DE DADOS E TERCEIRIZADOS</a:t>
            </a:r>
          </a:p>
          <a:p>
            <a:pPr algn="just">
              <a:lnSpc>
                <a:spcPct val="150000"/>
              </a:lnSpc>
            </a:pPr>
            <a:endParaRPr lang="pt-BR" sz="1500" dirty="0">
              <a:latin typeface="Verdana" panose="020B0604030504040204" pitchFamily="34" charset="0"/>
              <a:ea typeface="Verdana" panose="020B0604030504040204" pitchFamily="34" charset="0"/>
            </a:endParaRPr>
          </a:p>
          <a:p>
            <a:pPr algn="just">
              <a:lnSpc>
                <a:spcPct val="150000"/>
              </a:lnSpc>
            </a:pPr>
            <a:r>
              <a:rPr lang="pt-BR" sz="1500" dirty="0">
                <a:latin typeface="Verdana" panose="020B0604030504040204" pitchFamily="34" charset="0"/>
                <a:ea typeface="Verdana" panose="020B0604030504040204" pitchFamily="34" charset="0"/>
              </a:rPr>
              <a:t>Lei de Diretrizes Orçamentária (LDO de 2023, Lei 14.436, de 9 de agosto 2022), repetindo a orientação dada pelas anteriores </a:t>
            </a:r>
            <a:r>
              <a:rPr lang="pt-BR" sz="1500" dirty="0" err="1">
                <a:latin typeface="Verdana" panose="020B0604030504040204" pitchFamily="34" charset="0"/>
                <a:ea typeface="Verdana" panose="020B0604030504040204" pitchFamily="34" charset="0"/>
              </a:rPr>
              <a:t>LDO`s</a:t>
            </a:r>
            <a:r>
              <a:rPr lang="pt-BR" sz="1500" dirty="0">
                <a:latin typeface="Verdana" panose="020B0604030504040204" pitchFamily="34" charset="0"/>
                <a:ea typeface="Verdana" panose="020B0604030504040204" pitchFamily="34" charset="0"/>
              </a:rPr>
              <a:t>, estabelece:</a:t>
            </a:r>
          </a:p>
          <a:p>
            <a:pPr algn="just">
              <a:lnSpc>
                <a:spcPct val="150000"/>
              </a:lnSpc>
            </a:pPr>
            <a:endParaRPr lang="pt-BR" sz="1500" dirty="0">
              <a:latin typeface="Verdana" panose="020B0604030504040204" pitchFamily="34" charset="0"/>
              <a:ea typeface="Verdana" panose="020B0604030504040204" pitchFamily="34" charset="0"/>
            </a:endParaRPr>
          </a:p>
          <a:p>
            <a:pPr algn="just">
              <a:lnSpc>
                <a:spcPct val="150000"/>
              </a:lnSpc>
            </a:pPr>
            <a:r>
              <a:rPr lang="pt-BR" sz="1400" dirty="0">
                <a:latin typeface="Verdana" panose="020B0604030504040204" pitchFamily="34" charset="0"/>
                <a:ea typeface="Verdana" panose="020B0604030504040204" pitchFamily="34" charset="0"/>
              </a:rPr>
              <a:t>Art. 155. Os instrumentos de contratação de serviços de terceiros deverão prever o fornecimento pela empresa contratada de informações com </a:t>
            </a:r>
            <a:r>
              <a:rPr lang="pt-BR" sz="1400" b="1" dirty="0">
                <a:latin typeface="Verdana" panose="020B0604030504040204" pitchFamily="34" charset="0"/>
                <a:ea typeface="Verdana" panose="020B0604030504040204" pitchFamily="34" charset="0"/>
              </a:rPr>
              <a:t>nome completo, número de inscrição no CPF, cargo ou atividade exercida, lotação e local de exercício dos empregados na contratante, para fins de divulgação em sítio eletrônico</a:t>
            </a:r>
            <a:r>
              <a:rPr lang="pt-BR" sz="1400" dirty="0">
                <a:latin typeface="Verdana" panose="020B0604030504040204" pitchFamily="34" charset="0"/>
                <a:ea typeface="Verdana" panose="020B0604030504040204" pitchFamily="34" charset="0"/>
              </a:rPr>
              <a:t>.</a:t>
            </a:r>
          </a:p>
          <a:p>
            <a:pPr algn="just">
              <a:lnSpc>
                <a:spcPct val="150000"/>
              </a:lnSpc>
            </a:pPr>
            <a:r>
              <a:rPr lang="pt-BR" sz="1400" dirty="0">
                <a:latin typeface="Verdana" panose="020B0604030504040204" pitchFamily="34" charset="0"/>
                <a:ea typeface="Verdana" panose="020B0604030504040204" pitchFamily="34" charset="0"/>
              </a:rPr>
              <a:t>Parágrafo único. Os órgãos e as entidades da administração pública federal deverão </a:t>
            </a:r>
            <a:r>
              <a:rPr lang="pt-BR" sz="1400" b="1" dirty="0">
                <a:latin typeface="Verdana" panose="020B0604030504040204" pitchFamily="34" charset="0"/>
                <a:ea typeface="Verdana" panose="020B0604030504040204" pitchFamily="34" charset="0"/>
              </a:rPr>
              <a:t>divulgar e atualizar quadrimestralmente</a:t>
            </a:r>
            <a:r>
              <a:rPr lang="pt-BR" sz="1400" dirty="0">
                <a:latin typeface="Verdana" panose="020B0604030504040204" pitchFamily="34" charset="0"/>
                <a:ea typeface="Verdana" panose="020B0604030504040204" pitchFamily="34" charset="0"/>
              </a:rPr>
              <a:t> as informações a que se refere o </a:t>
            </a:r>
            <a:r>
              <a:rPr lang="pt-BR" sz="1400" b="1" dirty="0">
                <a:latin typeface="Verdana" panose="020B0604030504040204" pitchFamily="34" charset="0"/>
                <a:ea typeface="Verdana" panose="020B0604030504040204" pitchFamily="34" charset="0"/>
              </a:rPr>
              <a:t>caput</a:t>
            </a:r>
            <a:r>
              <a:rPr lang="pt-BR" sz="1400" dirty="0">
                <a:latin typeface="Verdana" panose="020B0604030504040204" pitchFamily="34" charset="0"/>
                <a:ea typeface="Verdana" panose="020B0604030504040204" pitchFamily="34" charset="0"/>
              </a:rPr>
              <a:t>.</a:t>
            </a:r>
          </a:p>
          <a:p>
            <a:pPr lvl="0" algn="just" defTabSz="914400">
              <a:lnSpc>
                <a:spcPct val="150000"/>
              </a:lnSpc>
            </a:pPr>
            <a:endParaRPr lang="pt-BR" sz="15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92266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AF626-3365-FD32-F4A7-84A8A87C4382}"/>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B9EC4D64-BA09-9490-131B-487CF91DE47A}"/>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0A1F3DB6-E400-C546-697F-69BFBD69FD48}"/>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1A69B045-4891-9D65-8D7E-ACA37094CE36}"/>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4668BB68-E921-C979-C1E0-4E4B972A2195}"/>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E26D0C4A-BD1D-953A-2CB1-0CEF2FC0B237}"/>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874BF5CC-F987-C95A-18BE-CE3BF885BD0D}"/>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ADB96DDE-22BF-DF26-67C4-0ABED47C4B5F}"/>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EE3D7A34-2E64-ECED-EFF7-A85D44DF64D1}"/>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310D8F68-5315-8D34-5E0F-D555288E424E}"/>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899B43FA-907C-0EF9-05A7-A69847C15CA9}"/>
              </a:ext>
            </a:extLst>
          </p:cNvPr>
          <p:cNvSpPr>
            <a:spLocks noChangeArrowheads="1"/>
          </p:cNvSpPr>
          <p:nvPr/>
        </p:nvSpPr>
        <p:spPr bwMode="auto">
          <a:xfrm>
            <a:off x="729575" y="635927"/>
            <a:ext cx="9213037"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b="1" dirty="0">
                <a:latin typeface="Verdana" panose="020B0604030504040204" pitchFamily="34" charset="0"/>
                <a:ea typeface="Verdana" panose="020B0604030504040204" pitchFamily="34" charset="0"/>
              </a:rPr>
              <a:t>Temas de Reflexão</a:t>
            </a: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500" dirty="0">
              <a:latin typeface="Verdana" panose="020B0604030504040204" pitchFamily="34" charset="0"/>
              <a:ea typeface="Verdana" panose="020B0604030504040204" pitchFamily="34" charset="0"/>
            </a:endParaRPr>
          </a:p>
          <a:p>
            <a:pPr lvl="0" algn="just" defTabSz="914400"/>
            <a:r>
              <a:rPr lang="pt-BR" sz="1600" b="1" dirty="0">
                <a:latin typeface="Verdana" panose="020B0604030504040204" pitchFamily="34" charset="0"/>
                <a:ea typeface="Verdana" panose="020B0604030504040204" pitchFamily="34" charset="0"/>
              </a:rPr>
              <a:t>PROTEÇÃO DE DADOS E TERCEIRIZADOS</a:t>
            </a:r>
          </a:p>
          <a:p>
            <a:pPr lvl="0" algn="just" defTabSz="914400">
              <a:lnSpc>
                <a:spcPct val="150000"/>
              </a:lnSpc>
            </a:pPr>
            <a:r>
              <a:rPr lang="pt-BR" sz="1400" dirty="0">
                <a:latin typeface="Verdana" panose="020B0604030504040204" pitchFamily="34" charset="0"/>
                <a:ea typeface="Verdana" panose="020B0604030504040204" pitchFamily="34" charset="0"/>
              </a:rPr>
              <a:t>Contudo, </a:t>
            </a:r>
            <a:r>
              <a:rPr lang="pt-BR" sz="1400" b="1" dirty="0">
                <a:latin typeface="Verdana" panose="020B0604030504040204" pitchFamily="34" charset="0"/>
                <a:ea typeface="Verdana" panose="020B0604030504040204" pitchFamily="34" charset="0"/>
              </a:rPr>
              <a:t>não possui base em norma estadual</a:t>
            </a:r>
            <a:r>
              <a:rPr lang="pt-BR" sz="1400" dirty="0">
                <a:latin typeface="Verdana" panose="020B0604030504040204" pitchFamily="34" charset="0"/>
                <a:ea typeface="Verdana" panose="020B0604030504040204" pitchFamily="34" charset="0"/>
              </a:rPr>
              <a:t> que discipline a obrigação de </a:t>
            </a:r>
            <a:r>
              <a:rPr lang="pt-BR" sz="1400" u="sng" dirty="0">
                <a:latin typeface="Verdana" panose="020B0604030504040204" pitchFamily="34" charset="0"/>
                <a:ea typeface="Verdana" panose="020B0604030504040204" pitchFamily="34" charset="0"/>
              </a:rPr>
              <a:t>divulgação de informações de empregados dos contratados pela Administração Pública Estadual</a:t>
            </a:r>
            <a:r>
              <a:rPr lang="pt-BR" sz="1400" dirty="0">
                <a:latin typeface="Verdana" panose="020B0604030504040204" pitchFamily="34" charset="0"/>
                <a:ea typeface="Verdana" panose="020B0604030504040204" pitchFamily="34" charset="0"/>
              </a:rPr>
              <a:t>, com correspondente conteúdo dos dados (</a:t>
            </a:r>
            <a:r>
              <a:rPr lang="pt-BR" sz="1400" dirty="0" err="1">
                <a:latin typeface="Verdana" panose="020B0604030504040204" pitchFamily="34" charset="0"/>
                <a:ea typeface="Verdana" panose="020B0604030504040204" pitchFamily="34" charset="0"/>
              </a:rPr>
              <a:t>p.ex</a:t>
            </a:r>
            <a:r>
              <a:rPr lang="pt-BR" sz="1400" dirty="0">
                <a:latin typeface="Verdana" panose="020B0604030504040204" pitchFamily="34" charset="0"/>
                <a:ea typeface="Verdana" panose="020B0604030504040204" pitchFamily="34" charset="0"/>
              </a:rPr>
              <a:t>: </a:t>
            </a:r>
            <a:r>
              <a:rPr lang="pt-BR" sz="1400" i="1" dirty="0">
                <a:latin typeface="Verdana" panose="020B0604030504040204" pitchFamily="34" charset="0"/>
                <a:ea typeface="Verdana" panose="020B0604030504040204" pitchFamily="34" charset="0"/>
              </a:rPr>
              <a:t>nome completo, número de inscrição no CPF, cargo ou atividade exercida, lotação e local de exercício dos empregados na Administração</a:t>
            </a:r>
            <a:r>
              <a:rPr lang="pt-BR" sz="1400" dirty="0">
                <a:latin typeface="Verdana" panose="020B0604030504040204" pitchFamily="34" charset="0"/>
                <a:ea typeface="Verdana" panose="020B0604030504040204" pitchFamily="34" charset="0"/>
              </a:rPr>
              <a:t>), local de publicização (</a:t>
            </a:r>
            <a:r>
              <a:rPr lang="pt-BR" sz="1400" i="1" dirty="0">
                <a:latin typeface="Verdana" panose="020B0604030504040204" pitchFamily="34" charset="0"/>
                <a:ea typeface="Verdana" panose="020B0604030504040204" pitchFamily="34" charset="0"/>
              </a:rPr>
              <a:t>site do órgão e ou portal da transparência do Estado</a:t>
            </a:r>
            <a:r>
              <a:rPr lang="pt-BR" sz="1400" dirty="0">
                <a:latin typeface="Verdana" panose="020B0604030504040204" pitchFamily="34" charset="0"/>
                <a:ea typeface="Verdana" panose="020B0604030504040204" pitchFamily="34" charset="0"/>
              </a:rPr>
              <a:t>), periodicidade de atualização das informações, dentro outros aspectos que possam ser relevantes, o que, de um lado, </a:t>
            </a:r>
            <a:r>
              <a:rPr lang="pt-BR" sz="1400" b="1" dirty="0">
                <a:latin typeface="Verdana" panose="020B0604030504040204" pitchFamily="34" charset="0"/>
                <a:ea typeface="Verdana" panose="020B0604030504040204" pitchFamily="34" charset="0"/>
              </a:rPr>
              <a:t>enseja aperfeiçoamento normativo</a:t>
            </a:r>
            <a:r>
              <a:rPr lang="pt-BR" sz="1400" dirty="0">
                <a:latin typeface="Verdana" panose="020B0604030504040204" pitchFamily="34" charset="0"/>
                <a:ea typeface="Verdana" panose="020B0604030504040204" pitchFamily="34" charset="0"/>
              </a:rPr>
              <a:t> (a torna, de forma clara, obrigatória a divulgação), e de outro, </a:t>
            </a:r>
            <a:r>
              <a:rPr lang="pt-BR" sz="1400" b="1" dirty="0">
                <a:latin typeface="Verdana" panose="020B0604030504040204" pitchFamily="34" charset="0"/>
                <a:ea typeface="Verdana" panose="020B0604030504040204" pitchFamily="34" charset="0"/>
              </a:rPr>
              <a:t>reveste-se de ato de recomendação de boas práticas de transparência de informações.</a:t>
            </a:r>
          </a:p>
          <a:p>
            <a:pPr algn="just" defTabSz="914400">
              <a:lnSpc>
                <a:spcPct val="150000"/>
              </a:lnSpc>
            </a:pPr>
            <a:r>
              <a:rPr lang="pt-BR" sz="1400" dirty="0">
                <a:latin typeface="Verdana" panose="020B0604030504040204" pitchFamily="34" charset="0"/>
                <a:ea typeface="Verdana" panose="020B0604030504040204" pitchFamily="34" charset="0"/>
              </a:rPr>
              <a:t>Com efeito, ... por cautela, é necessário aditamento dos contratos de prestação de serviço com previsão de mão-de-obra, com vistas a estabelecer o deve do contratado de </a:t>
            </a:r>
            <a:r>
              <a:rPr lang="pt-BR" sz="1400" i="1" dirty="0">
                <a:latin typeface="Verdana" panose="020B0604030504040204" pitchFamily="34" charset="0"/>
                <a:ea typeface="Verdana" panose="020B0604030504040204" pitchFamily="34" charset="0"/>
              </a:rPr>
              <a:t>“fornecer informações com nome completo, número de inscrição no CPF, cargo ou atividade exercida, lotação e local de exercício dos empregados na contratante, para fins de divulgação em sítio eletrônico”,</a:t>
            </a:r>
            <a:r>
              <a:rPr lang="pt-BR" sz="1400" dirty="0">
                <a:latin typeface="Verdana" panose="020B0604030504040204" pitchFamily="34" charset="0"/>
                <a:ea typeface="Verdana" panose="020B0604030504040204" pitchFamily="34" charset="0"/>
              </a:rPr>
              <a:t> alinhando-se a previsão da legislação federal anteriormente transcrita, adotando-a, por analogia, de forma a dar segurança jurídica ....</a:t>
            </a:r>
          </a:p>
          <a:p>
            <a:pPr lvl="0" algn="just" defTabSz="914400"/>
            <a:endParaRPr lang="pt-BR" sz="15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68433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FD27C-C0DB-6641-0EF4-B54026055C66}"/>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0408A599-7FA9-DECE-B0A2-16B86B5603F1}"/>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5252F141-9FEC-42C8-A86B-7AAF583751BB}"/>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C185092C-5F1D-01B5-A6A7-3C9681D3F63B}"/>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C062A581-BB4E-615D-0FE2-227EBAFD63B0}"/>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C51FEF92-E3FC-1B9D-F43B-8537EF27AB5A}"/>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27913468-BA9C-A870-9A55-C5533B62FF8A}"/>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1C9EBCB3-9E0D-C1AF-CDB1-C3CD4B357074}"/>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124AC3F8-A78C-D373-CE31-16AAF0C8DFBD}"/>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5467D551-5CAB-38E5-E2BD-D73E09BFF6F5}"/>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5D7D7ADA-91B6-1F25-0522-182202B9E432}"/>
              </a:ext>
            </a:extLst>
          </p:cNvPr>
          <p:cNvSpPr>
            <a:spLocks noChangeArrowheads="1"/>
          </p:cNvSpPr>
          <p:nvPr/>
        </p:nvSpPr>
        <p:spPr bwMode="auto">
          <a:xfrm>
            <a:off x="729575" y="897539"/>
            <a:ext cx="9213037" cy="506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pt-BR" altLang="pt-BR" sz="1500" b="1" dirty="0">
                <a:latin typeface="Verdana" panose="020B0604030504040204" pitchFamily="34" charset="0"/>
                <a:ea typeface="Verdana" panose="020B0604030504040204" pitchFamily="34" charset="0"/>
              </a:rPr>
              <a:t>Temas de Reflexão</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500" dirty="0">
              <a:latin typeface="Verdana" panose="020B0604030504040204" pitchFamily="34" charset="0"/>
              <a:ea typeface="Verdana" panose="020B0604030504040204" pitchFamily="34" charset="0"/>
            </a:endParaRPr>
          </a:p>
          <a:p>
            <a:pPr lvl="0" algn="just" defTabSz="914400"/>
            <a:r>
              <a:rPr lang="pt-BR" sz="1500" b="1" dirty="0">
                <a:latin typeface="Verdana" panose="020B0604030504040204" pitchFamily="34" charset="0"/>
                <a:ea typeface="Verdana" panose="020B0604030504040204" pitchFamily="34" charset="0"/>
              </a:rPr>
              <a:t>Remuneração do Gestor e Fiscal</a:t>
            </a:r>
          </a:p>
          <a:p>
            <a:pPr lvl="0" algn="just" defTabSz="914400"/>
            <a:endParaRPr lang="pt-BR" sz="1500" b="1" dirty="0">
              <a:latin typeface="Verdana" panose="020B0604030504040204" pitchFamily="34" charset="0"/>
              <a:ea typeface="Verdana" panose="020B0604030504040204" pitchFamily="34" charset="0"/>
            </a:endParaRPr>
          </a:p>
          <a:p>
            <a:pPr lvl="0" algn="just" defTabSz="914400"/>
            <a:r>
              <a:rPr lang="pt-BR" sz="1400" b="1" dirty="0">
                <a:latin typeface="Verdana" panose="020B0604030504040204" pitchFamily="34" charset="0"/>
                <a:ea typeface="Verdana" panose="020B0604030504040204" pitchFamily="34" charset="0"/>
              </a:rPr>
              <a:t>Art. 37</a:t>
            </a:r>
          </a:p>
          <a:p>
            <a:pPr lvl="0" algn="just" defTabSz="914400"/>
            <a:r>
              <a:rPr lang="pt-BR" sz="1400" dirty="0">
                <a:latin typeface="Verdana" panose="020B0604030504040204" pitchFamily="34" charset="0"/>
                <a:ea typeface="Verdana" panose="020B0604030504040204" pitchFamily="34" charset="0"/>
              </a:rPr>
              <a:t>X - a remuneração dos servidores públicos e o subsídio de que trata o § 4º do art. 39 somente poderão ser fixados ou alterados por lei específica, observada a iniciativa privativa em cada caso, assegurada revisão geral anual, sempre na mesma data e sem distinção de índices;  </a:t>
            </a:r>
          </a:p>
          <a:p>
            <a:pPr lvl="0" algn="just" defTabSz="914400"/>
            <a:endParaRPr lang="pt-BR" sz="1400" b="1" dirty="0">
              <a:latin typeface="Verdana" panose="020B0604030504040204" pitchFamily="34" charset="0"/>
              <a:ea typeface="Verdana" panose="020B0604030504040204" pitchFamily="34" charset="0"/>
            </a:endParaRPr>
          </a:p>
          <a:p>
            <a:pPr algn="just"/>
            <a:r>
              <a:rPr lang="pt-BR" sz="1400" dirty="0">
                <a:latin typeface="Verdana" panose="020B0604030504040204" pitchFamily="34" charset="0"/>
                <a:ea typeface="Verdana" panose="020B0604030504040204" pitchFamily="34" charset="0"/>
              </a:rPr>
              <a:t> Art. 169. A despesa com pessoal ativo e inativo e pensionistas da União, dos Estados, do Distrito Federal e dos Municípios não pode exceder os limites estabelecidos em lei complementar.  </a:t>
            </a:r>
          </a:p>
          <a:p>
            <a:pPr algn="just"/>
            <a:endParaRPr lang="pt-BR" sz="1400" dirty="0">
              <a:latin typeface="Verdana" panose="020B0604030504040204" pitchFamily="34" charset="0"/>
              <a:ea typeface="Verdana" panose="020B0604030504040204" pitchFamily="34" charset="0"/>
            </a:endParaRPr>
          </a:p>
          <a:p>
            <a:pPr algn="just"/>
            <a:r>
              <a:rPr lang="pt-BR" sz="1400" dirty="0">
                <a:latin typeface="Verdana" panose="020B0604030504040204" pitchFamily="34" charset="0"/>
                <a:ea typeface="Verdana" panose="020B0604030504040204" pitchFamily="34" charset="0"/>
              </a:rPr>
              <a:t>§ 1º A concessão de qualquer vantagem ou aumento de remuneração, a criação de cargos, empregos e funções ou alteração de estrutura de carreiras, bem como a admissão ou contratação de pessoal, a qualquer título, pelos órgãos e entidades da administração direta ou indireta, inclusive fundações instituídas e mantidas pelo poder público, só poderão ser feitas:    </a:t>
            </a:r>
          </a:p>
          <a:p>
            <a:pPr algn="just"/>
            <a:r>
              <a:rPr lang="pt-BR" sz="1400" dirty="0">
                <a:latin typeface="Verdana" panose="020B0604030504040204" pitchFamily="34" charset="0"/>
                <a:ea typeface="Verdana" panose="020B0604030504040204" pitchFamily="34" charset="0"/>
              </a:rPr>
              <a:t>I - se houver prévia dotação orçamentária suficiente para atender às projeções de despesa de pessoal e aos acréscimos dela decorrentes;         </a:t>
            </a:r>
          </a:p>
          <a:p>
            <a:pPr algn="just"/>
            <a:endParaRPr lang="pt-BR" sz="1400" dirty="0">
              <a:latin typeface="Verdana" panose="020B0604030504040204" pitchFamily="34" charset="0"/>
              <a:ea typeface="Verdana" panose="020B0604030504040204" pitchFamily="34" charset="0"/>
            </a:endParaRPr>
          </a:p>
          <a:p>
            <a:pPr algn="just"/>
            <a:r>
              <a:rPr lang="pt-BR" sz="1400" dirty="0">
                <a:latin typeface="Verdana" panose="020B0604030504040204" pitchFamily="34" charset="0"/>
                <a:ea typeface="Verdana" panose="020B0604030504040204" pitchFamily="34" charset="0"/>
              </a:rPr>
              <a:t>II - se houver autorização específica na lei de diretrizes orçamentárias, ressalvadas as empresas públicas e as sociedades de economia mista.</a:t>
            </a:r>
          </a:p>
          <a:p>
            <a:pPr lvl="0" algn="just" defTabSz="914400"/>
            <a:endParaRPr lang="pt-BR" sz="1400" b="1" dirty="0">
              <a:latin typeface="Verdana" panose="020B0604030504040204" pitchFamily="34" charset="0"/>
              <a:ea typeface="Verdana" panose="020B0604030504040204" pitchFamily="34" charset="0"/>
            </a:endParaRPr>
          </a:p>
          <a:p>
            <a:pPr lvl="0" algn="just" defTabSz="914400"/>
            <a:endParaRPr lang="pt-BR" sz="1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97520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63C61-A21B-6512-14A0-317C7FAE9546}"/>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153A8013-D08F-0FA2-E0AC-9216446C3ECA}"/>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BFBAD8AC-D700-5476-4641-BFF9C6389260}"/>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9B48C816-1DBD-63E4-CEAD-F68DC42DD848}"/>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9EBDFC1F-7866-0B01-6B6F-1B1658F95BFE}"/>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1E0F709A-3660-715A-914B-F744C6BCBB10}"/>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7022F684-8CC2-ED72-6FF6-966EFBD8B576}"/>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818B9D1D-E615-8E7B-56A2-24C3D22B6A7B}"/>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5C28044F-C4AE-8D2F-5FE2-BEB29D414753}"/>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6C45EEE7-796B-F762-FA0E-2D98ECD96ACA}"/>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DD386BF8-340D-DCDB-382C-C767029307E4}"/>
              </a:ext>
            </a:extLst>
          </p:cNvPr>
          <p:cNvSpPr>
            <a:spLocks noChangeArrowheads="1"/>
          </p:cNvSpPr>
          <p:nvPr/>
        </p:nvSpPr>
        <p:spPr bwMode="auto">
          <a:xfrm>
            <a:off x="729575" y="1112981"/>
            <a:ext cx="8997899" cy="46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1500" b="1" dirty="0">
                <a:latin typeface="Verdana" panose="020B0604030504040204" pitchFamily="34" charset="0"/>
                <a:ea typeface="Verdana" panose="020B0604030504040204" pitchFamily="34" charset="0"/>
              </a:rPr>
              <a:t>Temas de Reflexão</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500" dirty="0">
              <a:latin typeface="Verdana" panose="020B0604030504040204" pitchFamily="34" charset="0"/>
              <a:ea typeface="Verdana" panose="020B0604030504040204" pitchFamily="34" charset="0"/>
            </a:endParaRPr>
          </a:p>
          <a:p>
            <a:pPr lvl="0" algn="just" defTabSz="914400"/>
            <a:r>
              <a:rPr lang="pt-BR" sz="1600" b="1" dirty="0">
                <a:latin typeface="Verdana" panose="020B0604030504040204" pitchFamily="34" charset="0"/>
                <a:ea typeface="Verdana" panose="020B0604030504040204" pitchFamily="34" charset="0"/>
                <a:cs typeface="Arabic Typesetting" panose="020F0502020204030204" pitchFamily="66" charset="-78"/>
              </a:rPr>
              <a:t>Remuneração do Gestor e Fiscal</a:t>
            </a:r>
          </a:p>
          <a:p>
            <a:pPr lvl="0" algn="just" defTabSz="914400"/>
            <a:r>
              <a:rPr lang="pt-BR" sz="1600" b="1" dirty="0">
                <a:latin typeface="Verdana" panose="020B0604030504040204" pitchFamily="34" charset="0"/>
                <a:ea typeface="Verdana" panose="020B0604030504040204" pitchFamily="34" charset="0"/>
                <a:cs typeface="Arabic Typesetting" panose="020F0502020204030204" pitchFamily="66" charset="-78"/>
              </a:rPr>
              <a:t>“</a:t>
            </a:r>
            <a:r>
              <a:rPr lang="pt-BR" sz="1600" dirty="0">
                <a:latin typeface="Verdana" panose="020B0604030504040204" pitchFamily="34" charset="0"/>
                <a:ea typeface="Verdana" panose="020B0604030504040204" pitchFamily="34" charset="0"/>
                <a:cs typeface="Arabic Typesetting" panose="020F0502020204030204" pitchFamily="66" charset="-78"/>
              </a:rPr>
              <a:t>É possível que haja remuneração pelo exercício da função de fiscal de contrato. A forma dessa remuneração consiste em </a:t>
            </a:r>
            <a:r>
              <a:rPr lang="pt-BR" sz="1600" b="1" dirty="0">
                <a:latin typeface="Verdana" panose="020B0604030504040204" pitchFamily="34" charset="0"/>
                <a:ea typeface="Verdana" panose="020B0604030504040204" pitchFamily="34" charset="0"/>
                <a:cs typeface="Arabic Typesetting" panose="020F0502020204030204" pitchFamily="66" charset="-78"/>
              </a:rPr>
              <a:t>gratificação</a:t>
            </a:r>
            <a:r>
              <a:rPr lang="pt-BR" sz="1600" dirty="0">
                <a:latin typeface="Verdana" panose="020B0604030504040204" pitchFamily="34" charset="0"/>
                <a:ea typeface="Verdana" panose="020B0604030504040204" pitchFamily="34" charset="0"/>
                <a:cs typeface="Arabic Typesetting" panose="020F0502020204030204" pitchFamily="66" charset="-78"/>
              </a:rPr>
              <a:t>.</a:t>
            </a:r>
          </a:p>
          <a:p>
            <a:pPr lvl="0" algn="just" defTabSz="914400"/>
            <a:r>
              <a:rPr lang="pt-BR" sz="1600" dirty="0">
                <a:latin typeface="Verdana" panose="020B0604030504040204" pitchFamily="34" charset="0"/>
                <a:ea typeface="Verdana" panose="020B0604030504040204" pitchFamily="34" charset="0"/>
                <a:cs typeface="Arabic Typesetting" panose="020F0502020204030204" pitchFamily="66" charset="-78"/>
              </a:rPr>
              <a:t>É possível que servidor comissionado exerça a função de fiscal de contrato. </a:t>
            </a:r>
          </a:p>
          <a:p>
            <a:pPr lvl="0" algn="just" defTabSz="914400"/>
            <a:r>
              <a:rPr lang="pt-BR" sz="1600" dirty="0">
                <a:latin typeface="Verdana" panose="020B0604030504040204" pitchFamily="34" charset="0"/>
                <a:ea typeface="Verdana" panose="020B0604030504040204" pitchFamily="34" charset="0"/>
                <a:cs typeface="Arabic Typesetting" panose="020F0502020204030204" pitchFamily="66" charset="-78"/>
              </a:rPr>
              <a:t>Há possiblidade do pagamento de gratificação pelo exercício da função de fiscal de contrato a servidor ocupante de cargo em comissão, desde que previsto em lei.”(</a:t>
            </a:r>
            <a:r>
              <a:rPr lang="pt-BR" sz="1600" b="1" dirty="0">
                <a:latin typeface="Verdana" panose="020B0604030504040204" pitchFamily="34" charset="0"/>
                <a:ea typeface="Verdana" panose="020B0604030504040204" pitchFamily="34" charset="0"/>
                <a:cs typeface="Arabic Typesetting" panose="020F0502020204030204" pitchFamily="66" charset="-78"/>
              </a:rPr>
              <a:t>TCE-ES (Parecer 12/2023. Proc. 07898/2022)</a:t>
            </a:r>
          </a:p>
          <a:p>
            <a:pPr lvl="0" algn="just" defTabSz="914400"/>
            <a:endParaRPr lang="pt-BR" sz="1600" b="1" dirty="0">
              <a:latin typeface="Verdana" panose="020B0604030504040204" pitchFamily="34" charset="0"/>
              <a:ea typeface="Verdana" panose="020B0604030504040204" pitchFamily="34" charset="0"/>
              <a:cs typeface="Arabic Typesetting" panose="020F0502020204030204" pitchFamily="66" charset="-78"/>
            </a:endParaRPr>
          </a:p>
          <a:p>
            <a:pPr lvl="0" algn="just" defTabSz="914400"/>
            <a:r>
              <a:rPr lang="pt-BR" sz="1400" dirty="0"/>
              <a:t>Lei Estadual 10.082/2013 (ES)</a:t>
            </a:r>
          </a:p>
          <a:p>
            <a:pPr lvl="0" algn="just" defTabSz="914400"/>
            <a:r>
              <a:rPr lang="pt-BR" sz="1400" dirty="0"/>
              <a:t>Art. 2º O servidor efetivo do Poder Legislativo designado como “Gestor de Contrato” fará jus a uma Função Gratificada Especial por Gestão de Contratos – FGEGC, escalonada em razão da complexidade do contrato a ser gerido, na seguinte forma:</a:t>
            </a:r>
          </a:p>
          <a:p>
            <a:pPr lvl="0" algn="just" defTabSz="914400"/>
            <a:r>
              <a:rPr lang="pt-BR" sz="1400" dirty="0"/>
              <a:t>I - FGEGC1: calculada em 3% (três por cento) do vencimento do cargo em comissão de Diretor Geral da Secretaria da Assembleia Legislativa; </a:t>
            </a:r>
          </a:p>
          <a:p>
            <a:pPr lvl="0" algn="just" defTabSz="914400"/>
            <a:r>
              <a:rPr lang="pt-BR" sz="1400" dirty="0"/>
              <a:t>II - FGEGC2: calculada em 6% (seis por cento) do vencimento do cargo em comissão de Diretor Geral da Secretaria da Assembleia Legislativa; e </a:t>
            </a:r>
          </a:p>
          <a:p>
            <a:pPr lvl="0" algn="just" defTabSz="914400"/>
            <a:r>
              <a:rPr lang="pt-BR" sz="1400" dirty="0"/>
              <a:t>III - FGEGC3: calculada em 9% (nove por cento) do vencimento do cargo em comissão de Diretor Geral da Secretaria da Assembleia Legislativa. </a:t>
            </a:r>
            <a:endParaRPr lang="pt-BR" sz="1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78162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B7753-ED73-35C4-0FA9-684BA1460552}"/>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A305A170-8DE2-88D5-7D28-AED4984B2D4D}"/>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8E8CD53B-021D-07EF-4311-118CF004F392}"/>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7AAD51DB-AD5D-250A-E00C-840184E23B09}"/>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13638AE0-55A2-3D1D-6C4E-C2C16C2EFA06}"/>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DD400F42-BD25-F5B7-A34E-AE2D5469A1E2}"/>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3C8D1A12-A6C4-5DAA-911D-2397D1F99C1C}"/>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B8414D19-2E24-7BBC-B9A4-6E5A88160A46}"/>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788B6F47-4529-1FC8-5B7E-E83480151CFB}"/>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93703B25-B373-31CE-F10F-6C11A058538F}"/>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346DD18C-DB0F-0A3D-80A4-3B1EDA1B309C}"/>
              </a:ext>
            </a:extLst>
          </p:cNvPr>
          <p:cNvSpPr>
            <a:spLocks noChangeArrowheads="1"/>
          </p:cNvSpPr>
          <p:nvPr/>
        </p:nvSpPr>
        <p:spPr bwMode="auto">
          <a:xfrm>
            <a:off x="686032" y="1021902"/>
            <a:ext cx="8997899" cy="460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1500" b="1" dirty="0">
                <a:latin typeface="Verdana" panose="020B0604030504040204" pitchFamily="34" charset="0"/>
                <a:ea typeface="Verdana" panose="020B0604030504040204" pitchFamily="34" charset="0"/>
              </a:rPr>
              <a:t>Temas de Reflexão</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500" dirty="0">
              <a:latin typeface="Verdana" panose="020B0604030504040204" pitchFamily="34" charset="0"/>
              <a:ea typeface="Verdana" panose="020B0604030504040204" pitchFamily="34" charset="0"/>
            </a:endParaRPr>
          </a:p>
          <a:p>
            <a:pPr lvl="0" algn="just" defTabSz="914400"/>
            <a:r>
              <a:rPr lang="pt-BR" sz="1600" b="1" dirty="0">
                <a:latin typeface="Verdana" panose="020B0604030504040204" pitchFamily="34" charset="0"/>
                <a:ea typeface="Verdana" panose="020B0604030504040204" pitchFamily="34" charset="0"/>
                <a:cs typeface="Arabic Typesetting" panose="020F0502020204030204" pitchFamily="66" charset="-78"/>
              </a:rPr>
              <a:t>Remuneração do Gestor e Fiscal</a:t>
            </a:r>
          </a:p>
          <a:p>
            <a:pPr lvl="0" algn="just" defTabSz="914400"/>
            <a:endParaRPr lang="pt-BR" sz="1600" b="1" dirty="0">
              <a:latin typeface="Verdana" panose="020B0604030504040204" pitchFamily="34" charset="0"/>
              <a:ea typeface="Verdana" panose="020B0604030504040204" pitchFamily="34" charset="0"/>
              <a:cs typeface="Arabic Typesetting" panose="020F0502020204030204" pitchFamily="66" charset="-78"/>
            </a:endParaRPr>
          </a:p>
          <a:p>
            <a:pPr lvl="0" algn="just" defTabSz="914400"/>
            <a:r>
              <a:rPr lang="pt-BR" sz="1200" dirty="0"/>
              <a:t>Lei Estadual 10.082/2013 (ES)</a:t>
            </a:r>
          </a:p>
          <a:p>
            <a:pPr lvl="0" algn="just" defTabSz="914400"/>
            <a:r>
              <a:rPr lang="pt-BR" sz="1200" dirty="0"/>
              <a:t>Art. 2º ..</a:t>
            </a:r>
          </a:p>
          <a:p>
            <a:pPr lvl="0" algn="just" defTabSz="914400"/>
            <a:r>
              <a:rPr lang="pt-BR" sz="1400" dirty="0"/>
              <a:t>§ 1º A função gratificada a que se refere o caput deste artigo será devida exclusivamente ao gestor de contrato cujo objeto se enquadre no conceito de serviço continuado ou no de obras e serviços de engenharia, na forma definida em regulamento. </a:t>
            </a:r>
          </a:p>
          <a:p>
            <a:pPr lvl="0" algn="just" defTabSz="914400"/>
            <a:r>
              <a:rPr lang="pt-BR" sz="1400" dirty="0"/>
              <a:t>§ 2º O ato que designar o servidor para o exercício da função prevista no caput deste artigo deverá indicar a complexidade do respectivo contrato, com base em parecer exarado pela unidade administrativa responsável pela supervisão e gestão de contratos, que deverá considerar: </a:t>
            </a:r>
          </a:p>
          <a:p>
            <a:pPr lvl="0" algn="just" defTabSz="914400"/>
            <a:r>
              <a:rPr lang="pt-BR" sz="1400" dirty="0"/>
              <a:t>I - o valor do contrato; </a:t>
            </a:r>
          </a:p>
          <a:p>
            <a:pPr lvl="0" algn="just" defTabSz="914400"/>
            <a:r>
              <a:rPr lang="pt-BR" sz="1400" dirty="0"/>
              <a:t>II - a dedicação necessária à sua gestão; e </a:t>
            </a:r>
          </a:p>
          <a:p>
            <a:pPr lvl="0" algn="just" defTabSz="914400"/>
            <a:r>
              <a:rPr lang="pt-BR" sz="1400" dirty="0"/>
              <a:t>III - a qualificação técnica necessária à sua gestão. </a:t>
            </a:r>
          </a:p>
          <a:p>
            <a:pPr lvl="0" algn="just" defTabSz="914400"/>
            <a:r>
              <a:rPr lang="pt-BR" sz="1400" dirty="0"/>
              <a:t>§ 3º Resolução da Assembleia Legislativa disporá sobre critérios objetivos a serem observados quando da definição da complexidade do contrato, respeitados os princípios dispostos no § 2º. </a:t>
            </a:r>
          </a:p>
          <a:p>
            <a:pPr lvl="0" algn="just" defTabSz="914400"/>
            <a:r>
              <a:rPr lang="pt-BR" sz="1400" dirty="0"/>
              <a:t>§ 4º O servidor designado na forma deste artigo poderá acumular até 3 (três) gestões de contrato, variando o percentual da função gratificada conforme variar a quantidade e a qualidade de contratos sob sua gestão, sendo vedada, em qualquer caso, a designação que importe no pagamento de função gratificada especial por gestão de contrato superior ao percentual de que trata o inciso III do caput deste artigo.</a:t>
            </a:r>
            <a:endParaRPr lang="pt-BR" sz="1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49483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9D314-2974-3373-ECA0-A2AD9125824D}"/>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40B3BC09-A60B-08CE-ECAE-C1A66F933069}"/>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0D9ED6AC-C2BD-D247-F677-58A49E33666D}"/>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62BBA7FA-6E62-BE60-A265-47A5DD53417B}"/>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7953B4F0-3197-B918-5F0C-A877559358E0}"/>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F6458C87-3C34-D489-D0EF-2690650F5AB2}"/>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79ECE7ED-AD56-0072-2E91-683EF1731E1E}"/>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876E544D-F3E1-8399-0622-438BC9D5C34B}"/>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B9379C74-A202-EADD-D649-1B8CE336B07E}"/>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0AF9D8C8-4BF1-6955-90F5-57DC972F4B4D}"/>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8439C8E1-D12A-8C29-BEF9-44BC33D2E427}"/>
              </a:ext>
            </a:extLst>
          </p:cNvPr>
          <p:cNvSpPr>
            <a:spLocks noChangeArrowheads="1"/>
          </p:cNvSpPr>
          <p:nvPr/>
        </p:nvSpPr>
        <p:spPr bwMode="auto">
          <a:xfrm>
            <a:off x="1020932" y="1007997"/>
            <a:ext cx="8948692" cy="293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b="1" dirty="0">
                <a:latin typeface="Verdana" panose="020B0604030504040204" pitchFamily="34" charset="0"/>
                <a:ea typeface="Verdana" panose="020B0604030504040204" pitchFamily="34" charset="0"/>
              </a:rPr>
              <a:t>Temas de Reflexão</a:t>
            </a:r>
          </a:p>
          <a:p>
            <a:pPr marL="0" marR="0" lvl="0" indent="0" defTabSz="914400" rtl="0" eaLnBrk="0" fontAlgn="base" latinLnBrk="0" hangingPunct="0">
              <a:lnSpc>
                <a:spcPct val="100000"/>
              </a:lnSpc>
              <a:spcBef>
                <a:spcPct val="0"/>
              </a:spcBef>
              <a:spcAft>
                <a:spcPct val="0"/>
              </a:spcAft>
              <a:buClrTx/>
              <a:buSzTx/>
              <a:buFontTx/>
              <a:buNone/>
              <a:tabLst/>
            </a:pPr>
            <a:endParaRPr lang="pt-BR" altLang="pt-BR" sz="1400" dirty="0">
              <a:latin typeface="Verdana" panose="020B0604030504040204" pitchFamily="34" charset="0"/>
              <a:ea typeface="Verdana" panose="020B0604030504040204" pitchFamily="34" charset="0"/>
            </a:endParaRPr>
          </a:p>
          <a:p>
            <a:pPr lvl="0" defTabSz="914400"/>
            <a:r>
              <a:rPr lang="pt-BR" sz="1600" b="1" dirty="0">
                <a:latin typeface="Verdana" panose="020B0604030504040204" pitchFamily="34" charset="0"/>
                <a:ea typeface="Verdana" panose="020B0604030504040204" pitchFamily="34" charset="0"/>
              </a:rPr>
              <a:t>PEDIDO DE ALTERAÇÃO DE PRODUTOS</a:t>
            </a:r>
          </a:p>
          <a:p>
            <a:pPr lvl="0" defTabSz="914400"/>
            <a:endParaRPr lang="pt-BR" altLang="pt-BR" sz="1600" dirty="0">
              <a:latin typeface="Verdana" panose="020B0604030504040204" pitchFamily="34" charset="0"/>
              <a:ea typeface="Verdana" panose="020B0604030504040204" pitchFamily="34" charset="0"/>
            </a:endParaRPr>
          </a:p>
          <a:p>
            <a:pPr marL="285750" lvl="0" indent="-285750" defTabSz="914400">
              <a:buFont typeface="Wingdings" panose="05000000000000000000" pitchFamily="2" charset="2"/>
              <a:buChar char="Ø"/>
            </a:pPr>
            <a:r>
              <a:rPr lang="pt-BR" sz="1600" dirty="0">
                <a:latin typeface="Verdana" panose="020B0604030504040204" pitchFamily="34" charset="0"/>
                <a:ea typeface="Verdana" panose="020B0604030504040204" pitchFamily="34" charset="0"/>
              </a:rPr>
              <a:t>O gestor / fiscal analisar </a:t>
            </a:r>
          </a:p>
          <a:p>
            <a:pPr marL="285750" lvl="0" indent="-285750" algn="just" defTabSz="914400">
              <a:buFont typeface="Wingdings" panose="05000000000000000000" pitchFamily="2" charset="2"/>
              <a:buChar char="Ø"/>
            </a:pPr>
            <a:r>
              <a:rPr lang="pt-BR" sz="1600" dirty="0">
                <a:latin typeface="Verdana" panose="020B0604030504040204" pitchFamily="34" charset="0"/>
                <a:ea typeface="Verdana" panose="020B0604030504040204" pitchFamily="34" charset="0"/>
              </a:rPr>
              <a:t>avaliação da qualidade e de suas características e especificações técnicas, que deverão ser iguais ou superiores ao produto ofertado</a:t>
            </a:r>
          </a:p>
          <a:p>
            <a:pPr marL="285750" lvl="0" indent="-285750" defTabSz="914400">
              <a:buFont typeface="Wingdings" panose="05000000000000000000" pitchFamily="2" charset="2"/>
              <a:buChar char="Ø"/>
            </a:pPr>
            <a:r>
              <a:rPr lang="pt-BR" altLang="pt-BR" sz="1600" dirty="0">
                <a:latin typeface="Verdana" panose="020B0604030504040204" pitchFamily="34" charset="0"/>
                <a:ea typeface="Verdana" panose="020B0604030504040204" pitchFamily="34" charset="0"/>
              </a:rPr>
              <a:t>Comprovação da vantagem econômica </a:t>
            </a:r>
          </a:p>
          <a:p>
            <a:pPr marL="285750" lvl="0" indent="-285750" defTabSz="914400">
              <a:buFont typeface="Wingdings" panose="05000000000000000000" pitchFamily="2" charset="2"/>
              <a:buChar char="Ø"/>
            </a:pPr>
            <a:r>
              <a:rPr lang="pt-BR" altLang="pt-BR" sz="1600" dirty="0">
                <a:latin typeface="Verdana" panose="020B0604030504040204" pitchFamily="34" charset="0"/>
                <a:ea typeface="Verdana" panose="020B0604030504040204" pitchFamily="34" charset="0"/>
              </a:rPr>
              <a:t>Fato superveniente</a:t>
            </a:r>
          </a:p>
          <a:p>
            <a:pPr marL="285750" lvl="0" indent="-285750" defTabSz="914400">
              <a:buFont typeface="Wingdings" panose="05000000000000000000" pitchFamily="2" charset="2"/>
              <a:buChar char="Ø"/>
            </a:pPr>
            <a:endParaRPr lang="pt-BR" altLang="pt-BR" sz="1400" dirty="0">
              <a:latin typeface="Verdana" panose="020B0604030504040204" pitchFamily="34" charset="0"/>
              <a:ea typeface="Verdana" panose="020B0604030504040204" pitchFamily="34" charset="0"/>
            </a:endParaRP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400" dirty="0">
              <a:latin typeface="Verdana" panose="020B0604030504040204" pitchFamily="34" charset="0"/>
              <a:ea typeface="Verdana" panose="020B0604030504040204" pitchFamily="34" charset="0"/>
            </a:endParaRP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86929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40D42-7085-0A1B-1339-4DA92D866008}"/>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CF50D51B-8497-AE93-11E3-D917FAE8FAC5}"/>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E9AAB87F-FB02-93F9-86E3-320E8C19E4C7}"/>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3F5DFFD7-4F04-1775-986F-E27A4B54A581}"/>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798FEC6C-6830-4ADD-35E9-D1A48962ED6C}"/>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B008B6D4-AB1C-B15B-03EA-FBD6386DAABD}"/>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406E0F93-F3F6-33A3-CB69-C4E0CFF9BF80}"/>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886E8CD7-D64E-8115-F58B-EA88B8674308}"/>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EB695D58-15A1-EBC0-F470-43E768DF404E}"/>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E3E73862-28C9-A105-D684-C8FF2C03B2CA}"/>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B076CB01-E65B-67D9-D0AA-15FE29F32BCD}"/>
              </a:ext>
            </a:extLst>
          </p:cNvPr>
          <p:cNvSpPr>
            <a:spLocks noChangeArrowheads="1"/>
          </p:cNvSpPr>
          <p:nvPr/>
        </p:nvSpPr>
        <p:spPr bwMode="auto">
          <a:xfrm>
            <a:off x="1098753" y="951883"/>
            <a:ext cx="8948692"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b="1" dirty="0">
                <a:latin typeface="Verdana" panose="020B0604030504040204" pitchFamily="34" charset="0"/>
                <a:ea typeface="Verdana" panose="020B0604030504040204" pitchFamily="34" charset="0"/>
              </a:rPr>
              <a:t>Temas de Reflexão</a:t>
            </a: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600" dirty="0">
              <a:latin typeface="Verdana" panose="020B0604030504040204" pitchFamily="34" charset="0"/>
              <a:ea typeface="Verdana" panose="020B0604030504040204" pitchFamily="34" charset="0"/>
            </a:endParaRPr>
          </a:p>
          <a:p>
            <a:pPr marL="285750" lvl="0" indent="-285750" defTabSz="914400">
              <a:buFont typeface="Wingdings" panose="05000000000000000000" pitchFamily="2" charset="2"/>
              <a:buChar char="Ø"/>
            </a:pPr>
            <a:r>
              <a:rPr lang="pt-BR" sz="1600" b="1" dirty="0">
                <a:latin typeface="Verdana" panose="020B0604030504040204" pitchFamily="34" charset="0"/>
                <a:ea typeface="Verdana" panose="020B0604030504040204" pitchFamily="34" charset="0"/>
              </a:rPr>
              <a:t>GLOSA E RETENÇÃO DE VALORES</a:t>
            </a:r>
          </a:p>
          <a:p>
            <a:pPr marL="285750" lvl="0" indent="-285750" defTabSz="914400">
              <a:buFont typeface="Wingdings" panose="05000000000000000000" pitchFamily="2" charset="2"/>
              <a:buChar char="Ø"/>
            </a:pPr>
            <a:endParaRPr lang="pt-BR" sz="1600" dirty="0">
              <a:latin typeface="Verdana" panose="020B0604030504040204" pitchFamily="34" charset="0"/>
              <a:ea typeface="Verdana" panose="020B0604030504040204" pitchFamily="34" charset="0"/>
            </a:endParaRPr>
          </a:p>
          <a:p>
            <a:pPr marL="285750" lvl="0" indent="-285750" algn="just" defTabSz="914400">
              <a:buFont typeface="Wingdings" panose="05000000000000000000" pitchFamily="2" charset="2"/>
              <a:buChar char="Ø"/>
            </a:pPr>
            <a:r>
              <a:rPr lang="pt-BR" sz="1600" dirty="0">
                <a:latin typeface="Verdana" panose="020B0604030504040204" pitchFamily="34" charset="0"/>
                <a:ea typeface="Verdana" panose="020B0604030504040204" pitchFamily="34" charset="0"/>
              </a:rPr>
              <a:t>A glosa é a subtração de valor na fatura, quando a nota fiscal já tiver sido emitida pela contratada, referente a serviço/fornecimento que não foi prestado pela contratada ou mediante a aplicação do instrumento de medição de resultado, se houver.</a:t>
            </a:r>
          </a:p>
          <a:p>
            <a:pPr marL="285750" lvl="0" indent="-285750" algn="just" defTabSz="914400">
              <a:buFont typeface="Wingdings" panose="05000000000000000000" pitchFamily="2" charset="2"/>
              <a:buChar char="Ø"/>
            </a:pPr>
            <a:endParaRPr lang="pt-BR" sz="1600" dirty="0">
              <a:latin typeface="Verdana" panose="020B0604030504040204" pitchFamily="34" charset="0"/>
              <a:ea typeface="Verdana" panose="020B0604030504040204" pitchFamily="34" charset="0"/>
            </a:endParaRPr>
          </a:p>
          <a:p>
            <a:pPr marL="285750" lvl="0" indent="-285750" algn="just" defTabSz="914400">
              <a:buFont typeface="Wingdings" panose="05000000000000000000" pitchFamily="2" charset="2"/>
              <a:buChar char="Ø"/>
            </a:pPr>
            <a:r>
              <a:rPr lang="pt-BR" sz="1600" dirty="0">
                <a:latin typeface="Verdana" panose="020B0604030504040204" pitchFamily="34" charset="0"/>
                <a:ea typeface="Verdana" panose="020B0604030504040204" pitchFamily="34" charset="0"/>
              </a:rPr>
              <a:t>O desconto é o abatimento de parcelas não devidas realizado antes da emissão da nota fiscal. </a:t>
            </a:r>
          </a:p>
          <a:p>
            <a:pPr marL="285750" lvl="0" indent="-285750" algn="just" defTabSz="914400">
              <a:buFont typeface="Wingdings" panose="05000000000000000000" pitchFamily="2" charset="2"/>
              <a:buChar char="Ø"/>
            </a:pPr>
            <a:endParaRPr lang="pt-BR" sz="1600" dirty="0">
              <a:latin typeface="Verdana" panose="020B0604030504040204" pitchFamily="34" charset="0"/>
              <a:ea typeface="Verdana" panose="020B0604030504040204" pitchFamily="34" charset="0"/>
            </a:endParaRPr>
          </a:p>
          <a:p>
            <a:pPr marL="285750" lvl="0" indent="-285750" algn="just" defTabSz="914400">
              <a:buFont typeface="Wingdings" panose="05000000000000000000" pitchFamily="2" charset="2"/>
              <a:buChar char="Ø"/>
            </a:pPr>
            <a:r>
              <a:rPr lang="pt-BR" sz="1600" dirty="0">
                <a:latin typeface="Verdana" panose="020B0604030504040204" pitchFamily="34" charset="0"/>
                <a:ea typeface="Verdana" panose="020B0604030504040204" pitchFamily="34" charset="0"/>
              </a:rPr>
              <a:t>Via de regra, a glosa não é caracterizada como infração contratual e não sujeita a contratada à sanção administrativa, mas pode indicar a necessidade de abertura de procedimento sancionatório em razão da inexecução parcial do contrato</a:t>
            </a:r>
            <a:endParaRPr lang="pt-BR" altLang="pt-BR" sz="1600" dirty="0">
              <a:latin typeface="Verdana" panose="020B0604030504040204" pitchFamily="34" charset="0"/>
              <a:ea typeface="Verdana" panose="020B0604030504040204" pitchFamily="34" charset="0"/>
            </a:endParaRP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600" dirty="0">
              <a:latin typeface="Verdana" panose="020B0604030504040204" pitchFamily="34" charset="0"/>
              <a:ea typeface="Verdana" panose="020B0604030504040204" pitchFamily="34" charset="0"/>
            </a:endParaRP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600" dirty="0">
              <a:latin typeface="Verdana" panose="020B0604030504040204" pitchFamily="34" charset="0"/>
              <a:ea typeface="Verdana" panose="020B0604030504040204" pitchFamily="34" charset="0"/>
            </a:endParaRP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25042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A42FC-8DA8-3BA8-1772-BF62378D0A3C}"/>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DA0B87F3-79DB-77C5-E7E3-825662286444}"/>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FA8DEDB1-A933-F52C-775F-CCFEF4D72BC1}"/>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1CA57863-AA38-9CC9-852E-E9E3C2EDEB87}"/>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A8AB6416-A0F4-0250-0626-1C3808692A96}"/>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1FF9F980-062C-DE05-5023-E5E8BD6E4463}"/>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1C90F202-922F-9159-4211-19A3DACF0F27}"/>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B80F4A21-43B6-5D46-030D-FAAAB0D5E625}"/>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848856B1-C13F-D1E1-1F79-C355CF2E5162}"/>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AE23B16F-8865-C981-E119-0CE4EBF8DE69}"/>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2E956ADC-EB8B-63BB-9F30-FF529A05D3CD}"/>
              </a:ext>
            </a:extLst>
          </p:cNvPr>
          <p:cNvSpPr>
            <a:spLocks noChangeArrowheads="1"/>
          </p:cNvSpPr>
          <p:nvPr/>
        </p:nvSpPr>
        <p:spPr bwMode="auto">
          <a:xfrm>
            <a:off x="884745" y="767105"/>
            <a:ext cx="8948692"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b="1" dirty="0">
                <a:latin typeface="Verdana" panose="020B0604030504040204" pitchFamily="34" charset="0"/>
                <a:ea typeface="Verdana" panose="020B0604030504040204" pitchFamily="34" charset="0"/>
              </a:rPr>
              <a:t>Temas de Reflexão</a:t>
            </a:r>
          </a:p>
          <a:p>
            <a:pPr marL="0" marR="0" lvl="0" indent="0" defTabSz="914400" rtl="0" eaLnBrk="0" fontAlgn="base" latinLnBrk="0" hangingPunct="0">
              <a:lnSpc>
                <a:spcPct val="100000"/>
              </a:lnSpc>
              <a:spcBef>
                <a:spcPct val="0"/>
              </a:spcBef>
              <a:spcAft>
                <a:spcPct val="0"/>
              </a:spcAft>
              <a:buClrTx/>
              <a:buSzTx/>
              <a:buFontTx/>
              <a:buNone/>
              <a:tabLst/>
            </a:pPr>
            <a:endParaRPr lang="pt-BR" altLang="pt-BR" sz="1400" dirty="0">
              <a:latin typeface="Verdana" panose="020B0604030504040204" pitchFamily="34" charset="0"/>
              <a:ea typeface="Verdana" panose="020B0604030504040204" pitchFamily="34" charset="0"/>
            </a:endParaRPr>
          </a:p>
          <a:p>
            <a:pPr lvl="0" algn="just" defTabSz="914400"/>
            <a:r>
              <a:rPr lang="pt-BR" sz="1600" dirty="0">
                <a:latin typeface="Verdana" panose="020B0604030504040204" pitchFamily="34" charset="0"/>
                <a:ea typeface="Verdana" panose="020B0604030504040204" pitchFamily="34" charset="0"/>
              </a:rPr>
              <a:t>RECEBIMENTO PROVISÓRIO E DEFINITIVO DO OBJETO</a:t>
            </a:r>
          </a:p>
          <a:p>
            <a:pPr marL="285750" lvl="0" indent="-285750" algn="just" defTabSz="914400">
              <a:buFont typeface="Wingdings" panose="05000000000000000000" pitchFamily="2" charset="2"/>
              <a:buChar char="Ø"/>
            </a:pPr>
            <a:endParaRPr lang="pt-BR" altLang="pt-BR" sz="1600" dirty="0">
              <a:latin typeface="Verdana" panose="020B0604030504040204" pitchFamily="34" charset="0"/>
              <a:ea typeface="Verdana" panose="020B0604030504040204" pitchFamily="34" charset="0"/>
            </a:endParaRPr>
          </a:p>
          <a:p>
            <a:pPr marL="285750" lvl="0" indent="-285750" algn="just" defTabSz="914400">
              <a:buFont typeface="Wingdings" panose="05000000000000000000" pitchFamily="2" charset="2"/>
              <a:buChar char="Ø"/>
            </a:pPr>
            <a:r>
              <a:rPr lang="pt-BR" sz="1600" dirty="0">
                <a:latin typeface="Verdana" panose="020B0604030504040204" pitchFamily="34" charset="0"/>
                <a:ea typeface="Verdana" panose="020B0604030504040204" pitchFamily="34" charset="0"/>
              </a:rPr>
              <a:t>I – em se tratando de obras e serviços: </a:t>
            </a:r>
          </a:p>
          <a:p>
            <a:pPr marL="342900" lvl="0" indent="-342900" algn="just" defTabSz="914400">
              <a:buAutoNum type="alphaLcParenR"/>
            </a:pPr>
            <a:r>
              <a:rPr lang="pt-BR" sz="1600" dirty="0">
                <a:latin typeface="Verdana" panose="020B0604030504040204" pitchFamily="34" charset="0"/>
                <a:ea typeface="Verdana" panose="020B0604030504040204" pitchFamily="34" charset="0"/>
              </a:rPr>
              <a:t>provisoriamente, pelos fiscais técnico, administrativo e, quando houver, setorial, mediante termo detalhado, quando verificado o cumprimento das exigências de caráter técnico; </a:t>
            </a:r>
          </a:p>
          <a:p>
            <a:pPr marL="342900" lvl="0" indent="-342900" algn="just" defTabSz="914400">
              <a:buAutoNum type="alphaLcParenR"/>
            </a:pPr>
            <a:r>
              <a:rPr lang="pt-BR" sz="1600" dirty="0">
                <a:latin typeface="Verdana" panose="020B0604030504040204" pitchFamily="34" charset="0"/>
                <a:ea typeface="Verdana" panose="020B0604030504040204" pitchFamily="34" charset="0"/>
              </a:rPr>
              <a:t>b) definitivamente, pelo gestor ou comissão designada pela autoridade competente, mediante termo detalhado que comprove o atendimento das exigências contratuais;</a:t>
            </a:r>
          </a:p>
          <a:p>
            <a:pPr marL="285750" lvl="0" indent="-285750" algn="just" defTabSz="914400">
              <a:buFont typeface="Wingdings" panose="05000000000000000000" pitchFamily="2" charset="2"/>
              <a:buChar char="Ø"/>
            </a:pPr>
            <a:endParaRPr lang="pt-BR" altLang="pt-BR" sz="1600" dirty="0">
              <a:latin typeface="Verdana" panose="020B0604030504040204" pitchFamily="34" charset="0"/>
              <a:ea typeface="Verdana" panose="020B0604030504040204" pitchFamily="34" charset="0"/>
            </a:endParaRPr>
          </a:p>
          <a:p>
            <a:pPr marL="285750" lvl="0" indent="-285750" algn="just" defTabSz="914400">
              <a:buFont typeface="Wingdings" panose="05000000000000000000" pitchFamily="2" charset="2"/>
              <a:buChar char="Ø"/>
            </a:pPr>
            <a:r>
              <a:rPr lang="pt-BR" sz="1600" dirty="0">
                <a:latin typeface="Verdana" panose="020B0604030504040204" pitchFamily="34" charset="0"/>
                <a:ea typeface="Verdana" panose="020B0604030504040204" pitchFamily="34" charset="0"/>
              </a:rPr>
              <a:t>II – em se tratando de compras:</a:t>
            </a:r>
          </a:p>
          <a:p>
            <a:pPr marL="342900" lvl="0" indent="-342900" algn="just" defTabSz="914400">
              <a:buAutoNum type="alphaLcParenR"/>
            </a:pPr>
            <a:r>
              <a:rPr lang="pt-BR" sz="1600" dirty="0">
                <a:latin typeface="Verdana" panose="020B0604030504040204" pitchFamily="34" charset="0"/>
                <a:ea typeface="Verdana" panose="020B0604030504040204" pitchFamily="34" charset="0"/>
              </a:rPr>
              <a:t>provisoriamente, de forma sumária, pelos fiscais técnico e, quando houver, administrativo e setorial, com verificação posterior da conformidade do material com as exigências contratuais; </a:t>
            </a:r>
          </a:p>
          <a:p>
            <a:pPr marL="342900" lvl="0" indent="-342900" algn="just" defTabSz="914400">
              <a:buAutoNum type="alphaLcParenR"/>
            </a:pPr>
            <a:r>
              <a:rPr lang="pt-BR" sz="1600" dirty="0">
                <a:latin typeface="Verdana" panose="020B0604030504040204" pitchFamily="34" charset="0"/>
                <a:ea typeface="Verdana" panose="020B0604030504040204" pitchFamily="34" charset="0"/>
              </a:rPr>
              <a:t>b) definitivamente, por gestor ou comissão designada pelo secretário de Administração, mediante termo detalhado que comprove o atendimento das exigências contratuais. </a:t>
            </a:r>
            <a:endParaRPr lang="pt-BR" altLang="pt-BR" sz="1600" dirty="0">
              <a:latin typeface="Verdana" panose="020B0604030504040204" pitchFamily="34" charset="0"/>
              <a:ea typeface="Verdana" panose="020B060403050404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600" dirty="0">
              <a:latin typeface="Verdana" panose="020B0604030504040204" pitchFamily="34" charset="0"/>
              <a:ea typeface="Verdana" panose="020B0604030504040204" pitchFamily="34" charset="0"/>
            </a:endParaRP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32012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1891C-CD06-8170-7869-17F6DA6C4E98}"/>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16937A42-7AFC-EFF3-8986-8E98884CA17D}"/>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D4F4BBE7-072D-B2C5-8FEE-23BFEEADAD18}"/>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E4CAFF97-3F1A-182C-C5DA-7253F2F10C70}"/>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E24EF24E-29CD-FE3E-4839-82B4949DAC41}"/>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0B0B36B0-29BB-BD99-7B5C-84426CA6C905}"/>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99D83DA1-A959-83D4-CA5F-CC133711128C}"/>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7E76606C-BD26-D5F4-51C1-2704023444B0}"/>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1F179623-06E8-AB40-D1D0-A43C889C819B}"/>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0FEF7345-4F07-1607-FE67-36F31E9C3704}"/>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3AAD6B18-F696-7287-09C5-77BC71F9321C}"/>
              </a:ext>
            </a:extLst>
          </p:cNvPr>
          <p:cNvSpPr>
            <a:spLocks noChangeArrowheads="1"/>
          </p:cNvSpPr>
          <p:nvPr/>
        </p:nvSpPr>
        <p:spPr bwMode="auto">
          <a:xfrm>
            <a:off x="738830" y="960976"/>
            <a:ext cx="8948692"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b="1" dirty="0">
                <a:latin typeface="Verdana" panose="020B0604030504040204" pitchFamily="34" charset="0"/>
                <a:ea typeface="Verdana" panose="020B0604030504040204" pitchFamily="34" charset="0"/>
              </a:rPr>
              <a:t>Temas de Reflexão</a:t>
            </a:r>
          </a:p>
          <a:p>
            <a:pPr marL="0" marR="0" lvl="0" indent="0" defTabSz="914400" rtl="0" eaLnBrk="0" fontAlgn="base" latinLnBrk="0" hangingPunct="0">
              <a:lnSpc>
                <a:spcPct val="100000"/>
              </a:lnSpc>
              <a:spcBef>
                <a:spcPct val="0"/>
              </a:spcBef>
              <a:spcAft>
                <a:spcPct val="0"/>
              </a:spcAft>
              <a:buClrTx/>
              <a:buSzTx/>
              <a:buFontTx/>
              <a:buNone/>
              <a:tabLst/>
            </a:pPr>
            <a:endParaRPr lang="pt-BR" altLang="pt-BR" sz="1600" dirty="0">
              <a:latin typeface="Verdana" panose="020B0604030504040204" pitchFamily="34" charset="0"/>
              <a:ea typeface="Verdana" panose="020B0604030504040204" pitchFamily="34" charset="0"/>
            </a:endParaRPr>
          </a:p>
          <a:p>
            <a:pPr marL="285750" lvl="0" indent="-285750" defTabSz="914400">
              <a:buFont typeface="Wingdings" panose="05000000000000000000" pitchFamily="2" charset="2"/>
              <a:buChar char="Ø"/>
            </a:pPr>
            <a:r>
              <a:rPr lang="pt-BR" sz="1600" b="1" dirty="0">
                <a:latin typeface="Verdana" panose="020B0604030504040204" pitchFamily="34" charset="0"/>
                <a:ea typeface="Verdana" panose="020B0604030504040204" pitchFamily="34" charset="0"/>
              </a:rPr>
              <a:t>ANÁLISE PRÉVIA E ATESTE DA NOTA FISCAL</a:t>
            </a:r>
            <a:endParaRPr lang="pt-BR" altLang="pt-BR" sz="1600" b="1" dirty="0">
              <a:latin typeface="Verdana" panose="020B0604030504040204" pitchFamily="34" charset="0"/>
              <a:ea typeface="Verdana" panose="020B0604030504040204" pitchFamily="34" charset="0"/>
            </a:endParaRPr>
          </a:p>
          <a:p>
            <a:pPr marL="285750" lvl="0" indent="-285750" algn="just" defTabSz="914400">
              <a:buFont typeface="Wingdings" panose="05000000000000000000" pitchFamily="2" charset="2"/>
              <a:buChar char="Ø"/>
            </a:pPr>
            <a:r>
              <a:rPr lang="pt-BR" sz="1600" dirty="0">
                <a:latin typeface="Verdana" panose="020B0604030504040204" pitchFamily="34" charset="0"/>
                <a:ea typeface="Verdana" panose="020B0604030504040204" pitchFamily="34" charset="0"/>
              </a:rPr>
              <a:t>Análise dos documentos que integram a cobrança da prestação dos serviços será realizada, previamente, pelos fiscais e encaminhada ao gestor para ateste;</a:t>
            </a:r>
          </a:p>
          <a:p>
            <a:pPr marL="285750" lvl="0" indent="-285750" algn="just" defTabSz="914400">
              <a:buFont typeface="Wingdings" panose="05000000000000000000" pitchFamily="2" charset="2"/>
              <a:buChar char="Ø"/>
            </a:pPr>
            <a:r>
              <a:rPr lang="pt-BR" sz="1600" dirty="0">
                <a:latin typeface="Verdana" panose="020B0604030504040204" pitchFamily="34" charset="0"/>
                <a:ea typeface="Verdana" panose="020B0604030504040204" pitchFamily="34" charset="0"/>
              </a:rPr>
              <a:t>A análise poderá resultar no redimensionamento de valores a serem pagos à contratada, o que deverá ser registrado em relatório a ser encaminhado ao gestor do contrato.</a:t>
            </a:r>
          </a:p>
          <a:p>
            <a:pPr marL="285750" lvl="0" indent="-285750" algn="just" defTabSz="914400">
              <a:buFont typeface="Wingdings" panose="05000000000000000000" pitchFamily="2" charset="2"/>
              <a:buChar char="Ø"/>
            </a:pPr>
            <a:r>
              <a:rPr lang="pt-BR" sz="1600" dirty="0">
                <a:latin typeface="Verdana" panose="020B0604030504040204" pitchFamily="34" charset="0"/>
                <a:ea typeface="Verdana" panose="020B0604030504040204" pitchFamily="34" charset="0"/>
              </a:rPr>
              <a:t> Quando houver irregularidade que impeça o ateste dos serviços prestados, a fiscalização do contrato deverá indicar ao gestor as cláusulas contratuais pertinentes. </a:t>
            </a:r>
          </a:p>
          <a:p>
            <a:pPr marL="285750" lvl="0" indent="-285750" algn="just" defTabSz="914400">
              <a:buFont typeface="Wingdings" panose="05000000000000000000" pitchFamily="2" charset="2"/>
              <a:buChar char="Ø"/>
            </a:pPr>
            <a:r>
              <a:rPr lang="pt-BR" sz="1600" dirty="0">
                <a:latin typeface="Verdana" panose="020B0604030504040204" pitchFamily="34" charset="0"/>
                <a:ea typeface="Verdana" panose="020B0604030504040204" pitchFamily="34" charset="0"/>
              </a:rPr>
              <a:t>O gestor do contrato deverá notificar à contratada, por escrito, as irregularidades constatadas e estabelecer prazo para a correção devida, findo o qual sem solução das pendências, os autos deverão ser submetidos à ... para deliberação. </a:t>
            </a:r>
          </a:p>
          <a:p>
            <a:pPr marL="285750" lvl="0" indent="-285750" algn="just" defTabSz="914400">
              <a:buFont typeface="Wingdings" panose="05000000000000000000" pitchFamily="2" charset="2"/>
              <a:buChar char="Ø"/>
            </a:pPr>
            <a:r>
              <a:rPr lang="pt-BR" sz="1600" dirty="0">
                <a:latin typeface="Verdana" panose="020B0604030504040204" pitchFamily="34" charset="0"/>
                <a:ea typeface="Verdana" panose="020B0604030504040204" pitchFamily="34" charset="0"/>
              </a:rPr>
              <a:t>O gestor deverá informar à contratada o valor exato dimensionado pela fiscalização para que seja emitida a nota fiscal ou fatura correspondente. </a:t>
            </a:r>
          </a:p>
          <a:p>
            <a:pPr marL="285750" lvl="0" indent="-285750" algn="just" defTabSz="914400">
              <a:buFont typeface="Wingdings" panose="05000000000000000000" pitchFamily="2" charset="2"/>
              <a:buChar char="Ø"/>
            </a:pPr>
            <a:r>
              <a:rPr lang="pt-BR" sz="1600" dirty="0">
                <a:latin typeface="Verdana" panose="020B0604030504040204" pitchFamily="34" charset="0"/>
                <a:ea typeface="Verdana" panose="020B0604030504040204" pitchFamily="34" charset="0"/>
              </a:rPr>
              <a:t>O gestor do contrato, após realizar a análise dos relatórios e de toda a documentação apresentada pela fiscalização, deverá ratificar a execução dos serviços ...</a:t>
            </a:r>
            <a:endParaRPr lang="pt-BR" altLang="pt-BR" sz="1600" dirty="0">
              <a:latin typeface="Verdana" panose="020B0604030504040204" pitchFamily="34" charset="0"/>
              <a:ea typeface="Verdana" panose="020B0604030504040204" pitchFamily="34" charset="0"/>
            </a:endParaRP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93670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392993">
            <a:off x="-804236" y="46970"/>
            <a:ext cx="2642442" cy="729010"/>
            <a:chOff x="0" y="0"/>
            <a:chExt cx="5284884" cy="1458020"/>
          </a:xfrm>
        </p:grpSpPr>
        <p:grpSp>
          <p:nvGrpSpPr>
            <p:cNvPr id="3" name="Group 3"/>
            <p:cNvGrpSpPr/>
            <p:nvPr/>
          </p:nvGrpSpPr>
          <p:grpSpPr>
            <a:xfrm rot="-5400000">
              <a:off x="2353706" y="-1473158"/>
              <a:ext cx="577473" cy="5284884"/>
              <a:chOff x="0" y="0"/>
              <a:chExt cx="114069" cy="1043928"/>
            </a:xfrm>
          </p:grpSpPr>
          <p:sp>
            <p:nvSpPr>
              <p:cNvPr id="4" name="Freeform 4"/>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FEA200"/>
              </a:solidFill>
            </p:spPr>
            <p:txBody>
              <a:bodyPr/>
              <a:lstStyle/>
              <a:p>
                <a:endParaRPr lang="pt-BR" sz="1200"/>
              </a:p>
            </p:txBody>
          </p:sp>
          <p:sp>
            <p:nvSpPr>
              <p:cNvPr id="5" name="TextBox 5"/>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p:cNvGrpSpPr/>
            <p:nvPr/>
          </p:nvGrpSpPr>
          <p:grpSpPr>
            <a:xfrm rot="-5400000">
              <a:off x="2353706" y="-2353706"/>
              <a:ext cx="577473" cy="5284884"/>
              <a:chOff x="0" y="0"/>
              <a:chExt cx="114069" cy="1043928"/>
            </a:xfrm>
          </p:grpSpPr>
          <p:sp>
            <p:nvSpPr>
              <p:cNvPr id="7" name="Freeform 7"/>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3847A2"/>
              </a:solidFill>
            </p:spPr>
            <p:txBody>
              <a:bodyPr/>
              <a:lstStyle/>
              <a:p>
                <a:endParaRPr lang="pt-BR" sz="1200"/>
              </a:p>
            </p:txBody>
          </p:sp>
          <p:sp>
            <p:nvSpPr>
              <p:cNvPr id="8" name="TextBox 8"/>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sp>
        <p:nvSpPr>
          <p:cNvPr id="11" name="Freeform 11"/>
          <p:cNvSpPr/>
          <p:nvPr/>
        </p:nvSpPr>
        <p:spPr>
          <a:xfrm>
            <a:off x="2115402" y="306110"/>
            <a:ext cx="6553934" cy="610415"/>
          </a:xfrm>
          <a:custGeom>
            <a:avLst/>
            <a:gdLst/>
            <a:ahLst/>
            <a:cxnLst/>
            <a:rect l="l" t="t" r="r" b="b"/>
            <a:pathLst>
              <a:path w="9830901" h="915623">
                <a:moveTo>
                  <a:pt x="0" y="0"/>
                </a:moveTo>
                <a:lnTo>
                  <a:pt x="9830901" y="0"/>
                </a:lnTo>
                <a:lnTo>
                  <a:pt x="9830901" y="915623"/>
                </a:lnTo>
                <a:lnTo>
                  <a:pt x="0" y="915623"/>
                </a:lnTo>
                <a:lnTo>
                  <a:pt x="0" y="0"/>
                </a:lnTo>
                <a:close/>
              </a:path>
            </a:pathLst>
          </a:custGeom>
          <a:blipFill>
            <a:blip r:embed="rId2"/>
            <a:stretch>
              <a:fillRect/>
            </a:stretch>
          </a:blipFill>
        </p:spPr>
        <p:txBody>
          <a:bodyPr/>
          <a:lstStyle/>
          <a:p>
            <a:endParaRPr lang="pt-BR" sz="1200"/>
          </a:p>
        </p:txBody>
      </p:sp>
      <p:grpSp>
        <p:nvGrpSpPr>
          <p:cNvPr id="13" name="Group 13"/>
          <p:cNvGrpSpPr/>
          <p:nvPr/>
        </p:nvGrpSpPr>
        <p:grpSpPr>
          <a:xfrm rot="-2392993">
            <a:off x="10312598" y="6162634"/>
            <a:ext cx="2642442" cy="729010"/>
            <a:chOff x="0" y="0"/>
            <a:chExt cx="5284884" cy="1458020"/>
          </a:xfrm>
        </p:grpSpPr>
        <p:grpSp>
          <p:nvGrpSpPr>
            <p:cNvPr id="14" name="Group 14"/>
            <p:cNvGrpSpPr/>
            <p:nvPr/>
          </p:nvGrpSpPr>
          <p:grpSpPr>
            <a:xfrm rot="-5400000">
              <a:off x="2353706" y="-1473158"/>
              <a:ext cx="577473" cy="5284884"/>
              <a:chOff x="0" y="0"/>
              <a:chExt cx="114069" cy="1043928"/>
            </a:xfrm>
          </p:grpSpPr>
          <p:sp>
            <p:nvSpPr>
              <p:cNvPr id="15" name="Freeform 15"/>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FEA200"/>
              </a:solidFill>
            </p:spPr>
            <p:txBody>
              <a:bodyPr/>
              <a:lstStyle/>
              <a:p>
                <a:endParaRPr lang="pt-BR" sz="1200"/>
              </a:p>
            </p:txBody>
          </p:sp>
          <p:sp>
            <p:nvSpPr>
              <p:cNvPr id="16" name="TextBox 16"/>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7" name="Group 17"/>
            <p:cNvGrpSpPr/>
            <p:nvPr/>
          </p:nvGrpSpPr>
          <p:grpSpPr>
            <a:xfrm rot="-5400000">
              <a:off x="2353706" y="-2353706"/>
              <a:ext cx="577473" cy="5284884"/>
              <a:chOff x="0" y="0"/>
              <a:chExt cx="114069" cy="1043928"/>
            </a:xfrm>
          </p:grpSpPr>
          <p:sp>
            <p:nvSpPr>
              <p:cNvPr id="18" name="Freeform 18"/>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3847A2"/>
              </a:solidFill>
            </p:spPr>
            <p:txBody>
              <a:bodyPr/>
              <a:lstStyle/>
              <a:p>
                <a:endParaRPr lang="pt-BR" sz="1200"/>
              </a:p>
            </p:txBody>
          </p:sp>
          <p:sp>
            <p:nvSpPr>
              <p:cNvPr id="19" name="TextBox 19"/>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sp>
        <p:nvSpPr>
          <p:cNvPr id="22" name="CaixaDeTexto 21">
            <a:extLst>
              <a:ext uri="{FF2B5EF4-FFF2-40B4-BE49-F238E27FC236}">
                <a16:creationId xmlns:a16="http://schemas.microsoft.com/office/drawing/2014/main" id="{F6973783-F6C4-E731-72F4-6968688903BA}"/>
              </a:ext>
            </a:extLst>
          </p:cNvPr>
          <p:cNvSpPr txBox="1"/>
          <p:nvPr/>
        </p:nvSpPr>
        <p:spPr>
          <a:xfrm>
            <a:off x="2231210" y="2551837"/>
            <a:ext cx="5895833" cy="3139321"/>
          </a:xfrm>
          <a:prstGeom prst="rect">
            <a:avLst/>
          </a:prstGeom>
          <a:noFill/>
        </p:spPr>
        <p:txBody>
          <a:bodyPr wrap="square" rtlCol="0">
            <a:spAutoFit/>
          </a:bodyPr>
          <a:lstStyle/>
          <a:p>
            <a:pPr algn="just"/>
            <a:r>
              <a:rPr lang="pt-BR" sz="2200" b="0" i="0" dirty="0">
                <a:solidFill>
                  <a:srgbClr val="666666"/>
                </a:solidFill>
                <a:effectLst/>
                <a:highlight>
                  <a:srgbClr val="FFFFFF"/>
                </a:highlight>
                <a:latin typeface="Arial" panose="020B0604020202020204" pitchFamily="34" charset="0"/>
                <a:cs typeface="Arial" panose="020B0604020202020204" pitchFamily="34" charset="0"/>
              </a:rPr>
              <a:t>Devem providenciar:</a:t>
            </a:r>
          </a:p>
          <a:p>
            <a:pPr algn="just"/>
            <a:endParaRPr lang="pt-BR" sz="2200" b="0" i="0" dirty="0">
              <a:solidFill>
                <a:srgbClr val="666666"/>
              </a:solidFill>
              <a:effectLst/>
              <a:highlight>
                <a:srgbClr val="FFFFFF"/>
              </a:highligh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pt-BR" sz="2200" b="0" i="0" dirty="0">
                <a:solidFill>
                  <a:srgbClr val="666666"/>
                </a:solidFill>
                <a:effectLst/>
                <a:highlight>
                  <a:srgbClr val="FFFFFF"/>
                </a:highlight>
                <a:latin typeface="Arial" panose="020B0604020202020204" pitchFamily="34" charset="0"/>
                <a:cs typeface="Arial" panose="020B0604020202020204" pitchFamily="34" charset="0"/>
              </a:rPr>
              <a:t>edição de normas regulamentares; </a:t>
            </a:r>
          </a:p>
          <a:p>
            <a:pPr marL="400050" indent="-400050" algn="just">
              <a:buAutoNum type="romanLcParenBoth"/>
            </a:pPr>
            <a:endParaRPr lang="pt-BR" sz="2200" b="0" i="0" dirty="0">
              <a:solidFill>
                <a:srgbClr val="666666"/>
              </a:solidFill>
              <a:effectLst/>
              <a:highlight>
                <a:srgbClr val="FFFFFF"/>
              </a:highligh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pt-BR" sz="2200" b="0" i="0" dirty="0">
                <a:solidFill>
                  <a:srgbClr val="666666"/>
                </a:solidFill>
                <a:effectLst/>
                <a:highlight>
                  <a:srgbClr val="FFFFFF"/>
                </a:highlight>
                <a:latin typeface="Arial" panose="020B0604020202020204" pitchFamily="34" charset="0"/>
                <a:cs typeface="Arial" panose="020B0604020202020204" pitchFamily="34" charset="0"/>
              </a:rPr>
              <a:t>capacitação dos agentes públicos para exercer as funções essenciais no processo, conferindo-lhes condições (inclusive materiais) para a excelência da gestão dos processos de contratação.</a:t>
            </a:r>
            <a:endParaRPr lang="pt-BR" sz="2200" dirty="0">
              <a:latin typeface="Arial" panose="020B0604020202020204" pitchFamily="34" charset="0"/>
              <a:cs typeface="Arial" panose="020B0604020202020204" pitchFamily="34" charset="0"/>
            </a:endParaRPr>
          </a:p>
        </p:txBody>
      </p:sp>
      <p:sp>
        <p:nvSpPr>
          <p:cNvPr id="23" name="CaixaDeTexto 22">
            <a:extLst>
              <a:ext uri="{FF2B5EF4-FFF2-40B4-BE49-F238E27FC236}">
                <a16:creationId xmlns:a16="http://schemas.microsoft.com/office/drawing/2014/main" id="{8A9FA932-5162-07A7-7D1F-41FF0E3F7016}"/>
              </a:ext>
            </a:extLst>
          </p:cNvPr>
          <p:cNvSpPr txBox="1"/>
          <p:nvPr/>
        </p:nvSpPr>
        <p:spPr>
          <a:xfrm>
            <a:off x="2115402" y="1363332"/>
            <a:ext cx="5895833" cy="830997"/>
          </a:xfrm>
          <a:prstGeom prst="rect">
            <a:avLst/>
          </a:prstGeom>
          <a:noFill/>
        </p:spPr>
        <p:txBody>
          <a:bodyPr wrap="square" rtlCol="0">
            <a:spAutoFit/>
          </a:bodyPr>
          <a:lstStyle/>
          <a:p>
            <a:pPr algn="just"/>
            <a:r>
              <a:rPr lang="pt-BR" sz="2400" b="1" i="0" dirty="0">
                <a:solidFill>
                  <a:srgbClr val="666666"/>
                </a:solidFill>
                <a:effectLst/>
                <a:highlight>
                  <a:srgbClr val="FFFFFF"/>
                </a:highlight>
                <a:latin typeface="Lato" panose="020F0502020204030203" pitchFamily="34" charset="0"/>
              </a:rPr>
              <a:t>GOVERNANÇA:</a:t>
            </a:r>
            <a:r>
              <a:rPr lang="pt-BR" sz="2400" b="0" i="0" dirty="0">
                <a:solidFill>
                  <a:srgbClr val="666666"/>
                </a:solidFill>
                <a:effectLst/>
                <a:highlight>
                  <a:srgbClr val="FFFFFF"/>
                </a:highlight>
                <a:latin typeface="Lato" panose="020F0502020204030203" pitchFamily="34" charset="0"/>
              </a:rPr>
              <a:t> conjunto de mecanismos de liderança..</a:t>
            </a:r>
            <a:endParaRPr lang="pt-BR" sz="2400" dirty="0"/>
          </a:p>
        </p:txBody>
      </p:sp>
    </p:spTree>
    <p:extLst>
      <p:ext uri="{BB962C8B-B14F-4D97-AF65-F5344CB8AC3E}">
        <p14:creationId xmlns:p14="http://schemas.microsoft.com/office/powerpoint/2010/main" val="4287676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F22E4-7593-94F8-27D0-EB91A6550225}"/>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CA8C9D43-AAA1-287A-2FDF-EB6C602A88AF}"/>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9A8F49C4-39C7-92BC-011D-8DD19BCD6E66}"/>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568D1DBC-13C1-E794-7107-3E27DAD04380}"/>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16141C2D-1ACA-1B6F-CD23-F4B1CEE3F4B2}"/>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5D88B270-7DE4-C593-2F65-899F9E708C71}"/>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65B3A0DD-0FBF-896E-7629-C308BDC8E06F}"/>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D7C1EBEA-4926-EDFC-BD87-6597D2416EDD}"/>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278D715B-972D-25D8-CDC1-6F91DB16F555}"/>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15045F5F-CE2C-C880-5E1C-1C777D9CB302}"/>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5B660D3D-F107-1490-8915-2AA0CC551EA9}"/>
              </a:ext>
            </a:extLst>
          </p:cNvPr>
          <p:cNvSpPr>
            <a:spLocks noChangeArrowheads="1"/>
          </p:cNvSpPr>
          <p:nvPr/>
        </p:nvSpPr>
        <p:spPr bwMode="auto">
          <a:xfrm>
            <a:off x="738830" y="2007418"/>
            <a:ext cx="8948692" cy="293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b="1" dirty="0">
                <a:latin typeface="Verdana" panose="020B0604030504040204" pitchFamily="34" charset="0"/>
                <a:ea typeface="Verdana" panose="020B0604030504040204" pitchFamily="34" charset="0"/>
              </a:rPr>
              <a:t>Temas de Reflexão</a:t>
            </a:r>
          </a:p>
          <a:p>
            <a:pPr marL="0" marR="0" lvl="0" indent="0" defTabSz="914400" rtl="0" eaLnBrk="0" fontAlgn="base" latinLnBrk="0" hangingPunct="0">
              <a:lnSpc>
                <a:spcPct val="100000"/>
              </a:lnSpc>
              <a:spcBef>
                <a:spcPct val="0"/>
              </a:spcBef>
              <a:spcAft>
                <a:spcPct val="0"/>
              </a:spcAft>
              <a:buClrTx/>
              <a:buSzTx/>
              <a:buFontTx/>
              <a:buNone/>
              <a:tabLst/>
            </a:pPr>
            <a:endParaRPr lang="pt-BR" altLang="pt-BR" sz="1600" dirty="0">
              <a:latin typeface="Verdana" panose="020B0604030504040204" pitchFamily="34" charset="0"/>
              <a:ea typeface="Verdana" panose="020B0604030504040204" pitchFamily="34" charset="0"/>
            </a:endParaRPr>
          </a:p>
          <a:p>
            <a:pPr marL="285750" lvl="0" indent="-285750" defTabSz="914400">
              <a:buFont typeface="Wingdings" panose="05000000000000000000" pitchFamily="2" charset="2"/>
              <a:buChar char="Ø"/>
            </a:pPr>
            <a:r>
              <a:rPr lang="pt-BR" sz="1600" b="1" dirty="0">
                <a:latin typeface="Verdana" panose="020B0604030504040204" pitchFamily="34" charset="0"/>
                <a:ea typeface="Verdana" panose="020B0604030504040204" pitchFamily="34" charset="0"/>
              </a:rPr>
              <a:t>RELATÓRIO FINAL </a:t>
            </a:r>
            <a:endParaRPr lang="pt-BR" altLang="pt-BR" sz="1600" b="1" dirty="0">
              <a:latin typeface="Verdana" panose="020B0604030504040204" pitchFamily="34" charset="0"/>
              <a:ea typeface="Verdana" panose="020B0604030504040204" pitchFamily="34" charset="0"/>
            </a:endParaRPr>
          </a:p>
          <a:p>
            <a:pPr marL="285750" lvl="0" indent="-285750" algn="just" defTabSz="914400">
              <a:buFont typeface="Wingdings" panose="05000000000000000000" pitchFamily="2" charset="2"/>
              <a:buChar char="Ø"/>
            </a:pPr>
            <a:r>
              <a:rPr lang="pt-BR" dirty="0"/>
              <a:t>Para divulgação no Portal Nacional de Contratações Públicas (PNCP), se houver Regulamento exigindo, com informações sobre a consecução dos objetivos que tenham justificado a contratação e eventuais condutas a serem adotadas para o aprimoramento das atividades da Administração</a:t>
            </a:r>
            <a:r>
              <a:rPr lang="pt-BR" sz="1600" dirty="0">
                <a:latin typeface="Verdana" panose="020B0604030504040204" pitchFamily="34" charset="0"/>
                <a:ea typeface="Verdana" panose="020B0604030504040204" pitchFamily="34" charset="0"/>
              </a:rPr>
              <a:t>;</a:t>
            </a:r>
          </a:p>
          <a:p>
            <a:pPr marL="285750" lvl="0" indent="-285750" algn="just" defTabSz="914400">
              <a:buFont typeface="Wingdings" panose="05000000000000000000" pitchFamily="2" charset="2"/>
              <a:buChar char="Ø"/>
            </a:pPr>
            <a:r>
              <a:rPr lang="pt-BR" sz="1600" dirty="0">
                <a:latin typeface="Verdana" panose="020B0604030504040204" pitchFamily="34" charset="0"/>
                <a:ea typeface="Verdana" panose="020B0604030504040204" pitchFamily="34" charset="0"/>
              </a:rPr>
              <a:t>Pode mencionar, de modo sintetizado, os relatórios periódicos eventualmente emitido ao longo da execução contratual, para visão global do caso;</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pt-BR" altLang="pt-BR" sz="1600" dirty="0">
                <a:latin typeface="Verdana" panose="020B0604030504040204" pitchFamily="34" charset="0"/>
                <a:ea typeface="Verdana" panose="020B0604030504040204" pitchFamily="34" charset="0"/>
              </a:rPr>
              <a:t>Se houver ocorrência de ilícitos, encaminhar solicitando, justificadamente, a abertura de Processo de Apuração de Responsabilidade.</a:t>
            </a:r>
          </a:p>
        </p:txBody>
      </p:sp>
    </p:spTree>
    <p:extLst>
      <p:ext uri="{BB962C8B-B14F-4D97-AF65-F5344CB8AC3E}">
        <p14:creationId xmlns:p14="http://schemas.microsoft.com/office/powerpoint/2010/main" val="3519605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2D63D-BE51-97A3-DDB6-9CE35C4D55B5}"/>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68361605-0460-8A31-C9F4-2F2E5A6F0AE4}"/>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80D0C49A-3C92-A43D-FFF4-9AB7A2DD79BC}"/>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7C705A1E-1E1B-A401-D2B5-9A89894B3537}"/>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460ED5F0-2980-341D-F105-EC341C614B62}"/>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88D4BD43-9879-B7B3-FF36-0B2A420D0EFE}"/>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10A405A0-62AC-AA22-4CC2-0554ED611C0E}"/>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167223D3-5692-D2EC-333D-95560E5826DE}"/>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2FC3AA59-27FE-051E-9CD6-FBADE697B6AC}"/>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F085ABFC-2B3B-A87C-6082-4ECED0B80A9D}"/>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B55B4363-8014-ED1E-2A70-0A1A5A742FA5}"/>
              </a:ext>
            </a:extLst>
          </p:cNvPr>
          <p:cNvSpPr>
            <a:spLocks noChangeArrowheads="1"/>
          </p:cNvSpPr>
          <p:nvPr/>
        </p:nvSpPr>
        <p:spPr bwMode="auto">
          <a:xfrm>
            <a:off x="1182420" y="932091"/>
            <a:ext cx="8997899"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1500" b="1" dirty="0">
                <a:latin typeface="Verdana" panose="020B0604030504040204" pitchFamily="34" charset="0"/>
                <a:ea typeface="Verdana" panose="020B0604030504040204" pitchFamily="34" charset="0"/>
              </a:rPr>
              <a:t>Temas de Reflexão</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500" dirty="0">
              <a:latin typeface="Verdana" panose="020B0604030504040204" pitchFamily="34" charset="0"/>
              <a:ea typeface="Verdana" panose="020B0604030504040204" pitchFamily="34" charset="0"/>
            </a:endParaRPr>
          </a:p>
          <a:p>
            <a:pPr lvl="0" algn="just" defTabSz="914400"/>
            <a:r>
              <a:rPr lang="pt-BR" b="1" dirty="0"/>
              <a:t>Integração: Diálogo entre Controladoria e Órgão Jurídico</a:t>
            </a:r>
          </a:p>
          <a:p>
            <a:pPr lvl="0" algn="just" defTabSz="914400"/>
            <a:endParaRPr lang="pt-BR" b="1" dirty="0"/>
          </a:p>
          <a:p>
            <a:pPr lvl="0" algn="just" defTabSz="914400"/>
            <a:endParaRPr lang="pt-BR" b="1" dirty="0"/>
          </a:p>
          <a:p>
            <a:pPr lvl="0" algn="just" defTabSz="914400"/>
            <a:endParaRPr lang="pt-BR" sz="1600" b="1" dirty="0">
              <a:latin typeface="Verdana" panose="020B0604030504040204" pitchFamily="34" charset="0"/>
              <a:ea typeface="Verdana" panose="020B0604030504040204" pitchFamily="34" charset="0"/>
              <a:cs typeface="Arabic Typesetting" panose="020F0502020204030204" pitchFamily="66" charset="-78"/>
            </a:endParaRPr>
          </a:p>
          <a:p>
            <a:pPr lvl="0" algn="just" defTabSz="914400"/>
            <a:endParaRPr lang="pt-BR" sz="1600" b="1" dirty="0">
              <a:latin typeface="Verdana" panose="020B0604030504040204" pitchFamily="34" charset="0"/>
              <a:ea typeface="Verdana" panose="020B0604030504040204" pitchFamily="34" charset="0"/>
              <a:cs typeface="Arabic Typesetting" panose="020F0502020204030204" pitchFamily="66" charset="-78"/>
            </a:endParaRPr>
          </a:p>
        </p:txBody>
      </p:sp>
      <p:pic>
        <p:nvPicPr>
          <p:cNvPr id="14" name="Imagem 13">
            <a:extLst>
              <a:ext uri="{FF2B5EF4-FFF2-40B4-BE49-F238E27FC236}">
                <a16:creationId xmlns:a16="http://schemas.microsoft.com/office/drawing/2014/main" id="{82305556-93F1-FC3A-6501-5E7EE10A7E3F}"/>
              </a:ext>
            </a:extLst>
          </p:cNvPr>
          <p:cNvPicPr>
            <a:picLocks noChangeAspect="1"/>
          </p:cNvPicPr>
          <p:nvPr/>
        </p:nvPicPr>
        <p:blipFill>
          <a:blip r:embed="rId3"/>
          <a:stretch>
            <a:fillRect/>
          </a:stretch>
        </p:blipFill>
        <p:spPr>
          <a:xfrm>
            <a:off x="1182420" y="1976846"/>
            <a:ext cx="7784239" cy="3378520"/>
          </a:xfrm>
          <a:prstGeom prst="rect">
            <a:avLst/>
          </a:prstGeom>
        </p:spPr>
      </p:pic>
    </p:spTree>
    <p:extLst>
      <p:ext uri="{BB962C8B-B14F-4D97-AF65-F5344CB8AC3E}">
        <p14:creationId xmlns:p14="http://schemas.microsoft.com/office/powerpoint/2010/main" val="1666655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B3D00-2DE4-3EE1-6CCE-35DD9D4B7977}"/>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14E16C7D-0861-30A6-3AD4-2EEB83536ECB}"/>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9040F19D-97F2-8230-D1ED-C6E703FAD3C2}"/>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9465A25F-8E21-E261-07D5-E847E658C702}"/>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3E70191D-89D0-2747-8C2B-D824FBFA68CF}"/>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2D20509A-6E3A-D150-EDD0-D9162C9A84C3}"/>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13DA9237-2356-C2A2-3BD1-3EFC72133E67}"/>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3CC9697D-73A8-4AE0-E005-7B87411AD250}"/>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AD114410-05F8-A94B-A226-965EB5CAACF1}"/>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667F0458-1671-4B46-6E4E-CD4F35B82A54}"/>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76B4F783-3D15-F885-2999-86FBDD9E0A93}"/>
              </a:ext>
            </a:extLst>
          </p:cNvPr>
          <p:cNvSpPr>
            <a:spLocks noChangeArrowheads="1"/>
          </p:cNvSpPr>
          <p:nvPr/>
        </p:nvSpPr>
        <p:spPr bwMode="auto">
          <a:xfrm>
            <a:off x="1182420" y="932091"/>
            <a:ext cx="8997899"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1500" b="1" dirty="0">
                <a:latin typeface="Verdana" panose="020B0604030504040204" pitchFamily="34" charset="0"/>
                <a:ea typeface="Verdana" panose="020B0604030504040204" pitchFamily="34" charset="0"/>
              </a:rPr>
              <a:t>Temas de Reflexão</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500" dirty="0">
              <a:latin typeface="Verdana" panose="020B0604030504040204" pitchFamily="34" charset="0"/>
              <a:ea typeface="Verdana" panose="020B0604030504040204" pitchFamily="34" charset="0"/>
            </a:endParaRPr>
          </a:p>
          <a:p>
            <a:pPr lvl="0" algn="just" defTabSz="914400"/>
            <a:r>
              <a:rPr lang="pt-BR" b="1" dirty="0"/>
              <a:t>Integração: Diálogo entre Controladoria e Órgão Jurídico</a:t>
            </a:r>
          </a:p>
          <a:p>
            <a:pPr lvl="0" algn="just" defTabSz="914400"/>
            <a:endParaRPr lang="pt-BR" b="1" dirty="0"/>
          </a:p>
          <a:p>
            <a:pPr lvl="0" algn="just" defTabSz="914400"/>
            <a:endParaRPr lang="pt-BR" b="1" dirty="0"/>
          </a:p>
          <a:p>
            <a:pPr lvl="0" algn="just" defTabSz="914400"/>
            <a:endParaRPr lang="pt-BR" sz="1600" b="1" dirty="0">
              <a:latin typeface="Verdana" panose="020B0604030504040204" pitchFamily="34" charset="0"/>
              <a:ea typeface="Verdana" panose="020B0604030504040204" pitchFamily="34" charset="0"/>
              <a:cs typeface="Arabic Typesetting" panose="020F0502020204030204" pitchFamily="66" charset="-78"/>
            </a:endParaRPr>
          </a:p>
          <a:p>
            <a:pPr lvl="0" algn="just" defTabSz="914400"/>
            <a:endParaRPr lang="pt-BR" sz="1600" b="1" dirty="0">
              <a:latin typeface="Verdana" panose="020B0604030504040204" pitchFamily="34" charset="0"/>
              <a:ea typeface="Verdana" panose="020B0604030504040204" pitchFamily="34" charset="0"/>
              <a:cs typeface="Arabic Typesetting" panose="020F0502020204030204" pitchFamily="66" charset="-78"/>
            </a:endParaRPr>
          </a:p>
        </p:txBody>
      </p:sp>
      <p:pic>
        <p:nvPicPr>
          <p:cNvPr id="9" name="Imagem 8">
            <a:extLst>
              <a:ext uri="{FF2B5EF4-FFF2-40B4-BE49-F238E27FC236}">
                <a16:creationId xmlns:a16="http://schemas.microsoft.com/office/drawing/2014/main" id="{76AF469E-EE2E-319F-4B63-AC4D810C26B0}"/>
              </a:ext>
            </a:extLst>
          </p:cNvPr>
          <p:cNvPicPr>
            <a:picLocks noChangeAspect="1"/>
          </p:cNvPicPr>
          <p:nvPr/>
        </p:nvPicPr>
        <p:blipFill>
          <a:blip r:embed="rId3"/>
          <a:stretch>
            <a:fillRect/>
          </a:stretch>
        </p:blipFill>
        <p:spPr>
          <a:xfrm>
            <a:off x="549327" y="2245186"/>
            <a:ext cx="9281964" cy="3246401"/>
          </a:xfrm>
          <a:prstGeom prst="rect">
            <a:avLst/>
          </a:prstGeom>
        </p:spPr>
      </p:pic>
    </p:spTree>
    <p:extLst>
      <p:ext uri="{BB962C8B-B14F-4D97-AF65-F5344CB8AC3E}">
        <p14:creationId xmlns:p14="http://schemas.microsoft.com/office/powerpoint/2010/main" val="3257028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86622-81D4-757F-A0DB-18C9FC0D2794}"/>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DCFFABF8-E2B5-E570-B412-7AB4536135D5}"/>
              </a:ext>
            </a:extLst>
          </p:cNvPr>
          <p:cNvGrpSpPr/>
          <p:nvPr/>
        </p:nvGrpSpPr>
        <p:grpSpPr>
          <a:xfrm rot="-5400000">
            <a:off x="5953581" y="-5668567"/>
            <a:ext cx="284833" cy="12192000"/>
            <a:chOff x="0" y="0"/>
            <a:chExt cx="112527" cy="4816593"/>
          </a:xfrm>
        </p:grpSpPr>
        <p:sp>
          <p:nvSpPr>
            <p:cNvPr id="4" name="Freeform 4">
              <a:extLst>
                <a:ext uri="{FF2B5EF4-FFF2-40B4-BE49-F238E27FC236}">
                  <a16:creationId xmlns:a16="http://schemas.microsoft.com/office/drawing/2014/main" id="{5D9E9BCC-24CA-7D8F-F9FD-BE09EA7657C1}"/>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C7E354A4-3076-C3AA-A409-62A435D4DE2B}"/>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6F0C8E3B-AF41-073E-1C4F-B620F96E2EF1}"/>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CF5BCCB8-20FD-AE67-EB7E-10457C24EC47}"/>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DDC3E2A4-8B03-80CA-B050-647919790C73}"/>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67EDE449-936C-A2F6-60A5-2B3028B68EDC}"/>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82B9CA1E-0E0D-03C9-DE88-3283BEDE8081}"/>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2B9A48CF-5F15-1E4E-C5A5-299A1C9F2C6E}"/>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76913AD2-B822-587F-E9BE-379038177E40}"/>
              </a:ext>
            </a:extLst>
          </p:cNvPr>
          <p:cNvSpPr>
            <a:spLocks noChangeArrowheads="1"/>
          </p:cNvSpPr>
          <p:nvPr/>
        </p:nvSpPr>
        <p:spPr bwMode="auto">
          <a:xfrm>
            <a:off x="1005253" y="569851"/>
            <a:ext cx="8655729" cy="546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b="1" dirty="0">
                <a:latin typeface="Verdana" panose="020B0604030504040204" pitchFamily="34" charset="0"/>
                <a:ea typeface="Verdana" panose="020B0604030504040204" pitchFamily="34" charset="0"/>
              </a:rPr>
              <a:t>Temas de Reflexão</a:t>
            </a: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400" dirty="0">
              <a:latin typeface="Verdana" panose="020B0604030504040204" pitchFamily="34" charset="0"/>
              <a:ea typeface="Verdana" panose="020B0604030504040204" pitchFamily="34" charset="0"/>
            </a:endParaRPr>
          </a:p>
          <a:p>
            <a:pPr lvl="0" algn="just" defTabSz="914400"/>
            <a:r>
              <a:rPr lang="pt-BR" sz="1600" b="1" dirty="0">
                <a:latin typeface="Verdana" panose="020B0604030504040204" pitchFamily="34" charset="0"/>
                <a:ea typeface="Verdana" panose="020B0604030504040204" pitchFamily="34" charset="0"/>
              </a:rPr>
              <a:t>ALTERAÇÃO QUANTITATIVA E QUALITATIVA DOS CONTRATOS</a:t>
            </a:r>
          </a:p>
          <a:p>
            <a:pPr lvl="0" algn="just" defTabSz="914400"/>
            <a:endParaRPr lang="pt-BR" sz="1400" dirty="0">
              <a:latin typeface="Verdana" panose="020B0604030504040204" pitchFamily="34" charset="0"/>
              <a:ea typeface="Verdana" panose="020B0604030504040204" pitchFamily="34" charset="0"/>
            </a:endParaRPr>
          </a:p>
          <a:p>
            <a:pPr lvl="0" algn="just" defTabSz="914400"/>
            <a:r>
              <a:rPr lang="pt-BR" sz="1600" dirty="0">
                <a:latin typeface="Verdana" panose="020B0604030504040204" pitchFamily="34" charset="0"/>
                <a:ea typeface="Verdana" panose="020B0604030504040204" pitchFamily="34" charset="0"/>
              </a:rPr>
              <a:t>A alteração qualitativa ocorrerá quando houver necessidade de modificação do projeto ou das especificações do contrato para melhor adequação técnica aos seus objetivo</a:t>
            </a:r>
          </a:p>
          <a:p>
            <a:pPr lvl="0" algn="just" defTabSz="914400"/>
            <a:endParaRPr lang="pt-BR" sz="1600" dirty="0">
              <a:latin typeface="Verdana" panose="020B0604030504040204" pitchFamily="34" charset="0"/>
              <a:ea typeface="Verdana" panose="020B0604030504040204" pitchFamily="34" charset="0"/>
            </a:endParaRPr>
          </a:p>
          <a:p>
            <a:pPr lvl="0" algn="just" defTabSz="914400"/>
            <a:r>
              <a:rPr lang="pt-BR" sz="1600" dirty="0">
                <a:latin typeface="Verdana" panose="020B0604030504040204" pitchFamily="34" charset="0"/>
                <a:ea typeface="Verdana" panose="020B0604030504040204" pitchFamily="34" charset="0"/>
              </a:rPr>
              <a:t>A alteração quantitativa ocorrerá quando necessária a modificação do valor contratual em decorrência de acréscimo ou diminuição quantitativa de seu objeto, observados os seguintes limites: </a:t>
            </a:r>
          </a:p>
          <a:p>
            <a:pPr lvl="0" algn="just" defTabSz="914400"/>
            <a:r>
              <a:rPr lang="pt-BR" sz="1600" dirty="0">
                <a:latin typeface="Verdana" panose="020B0604030504040204" pitchFamily="34" charset="0"/>
                <a:ea typeface="Verdana" panose="020B0604030504040204" pitchFamily="34" charset="0"/>
              </a:rPr>
              <a:t>	</a:t>
            </a:r>
            <a:r>
              <a:rPr lang="pt-BR" sz="1600" b="1" dirty="0">
                <a:latin typeface="Verdana" panose="020B0604030504040204" pitchFamily="34" charset="0"/>
                <a:ea typeface="Verdana" panose="020B0604030504040204" pitchFamily="34" charset="0"/>
              </a:rPr>
              <a:t>✓ até 25% para acréscimo ou supressão, </a:t>
            </a:r>
            <a:r>
              <a:rPr lang="pt-BR" sz="1600" dirty="0">
                <a:latin typeface="Verdana" panose="020B0604030504040204" pitchFamily="34" charset="0"/>
                <a:ea typeface="Verdana" panose="020B0604030504040204" pitchFamily="34" charset="0"/>
              </a:rPr>
              <a:t>em se tratando de compras, serviços e obras; </a:t>
            </a:r>
          </a:p>
          <a:p>
            <a:pPr lvl="0" algn="just" defTabSz="914400"/>
            <a:r>
              <a:rPr lang="pt-BR" sz="1600" dirty="0">
                <a:latin typeface="Verdana" panose="020B0604030504040204" pitchFamily="34" charset="0"/>
                <a:ea typeface="Verdana" panose="020B0604030504040204" pitchFamily="34" charset="0"/>
              </a:rPr>
              <a:t>	</a:t>
            </a:r>
            <a:r>
              <a:rPr lang="pt-BR" sz="1600" b="1" dirty="0">
                <a:latin typeface="Verdana" panose="020B0604030504040204" pitchFamily="34" charset="0"/>
                <a:ea typeface="Verdana" panose="020B0604030504040204" pitchFamily="34" charset="0"/>
              </a:rPr>
              <a:t>✓ até 50% para acréscimos</a:t>
            </a:r>
            <a:r>
              <a:rPr lang="pt-BR" sz="1600" dirty="0">
                <a:latin typeface="Verdana" panose="020B0604030504040204" pitchFamily="34" charset="0"/>
                <a:ea typeface="Verdana" panose="020B0604030504040204" pitchFamily="34" charset="0"/>
              </a:rPr>
              <a:t>, em se tratando de reformas de edifício ou de equipamento.</a:t>
            </a:r>
          </a:p>
          <a:p>
            <a:pPr lvl="0" algn="just" defTabSz="914400"/>
            <a:endParaRPr lang="pt-BR" sz="1600" dirty="0">
              <a:latin typeface="Verdana" panose="020B0604030504040204" pitchFamily="34" charset="0"/>
              <a:ea typeface="Verdana" panose="020B0604030504040204" pitchFamily="34" charset="0"/>
            </a:endParaRPr>
          </a:p>
          <a:p>
            <a:pPr lvl="0" algn="just" defTabSz="914400"/>
            <a:r>
              <a:rPr lang="pt-BR" sz="1600" dirty="0">
                <a:latin typeface="Verdana" panose="020B0604030504040204" pitchFamily="34" charset="0"/>
                <a:ea typeface="Verdana" panose="020B0604030504040204" pitchFamily="34" charset="0"/>
              </a:rPr>
              <a:t>Se o contrato não contemplar preços unitários para obras ou serviços cujo aditamento se fizer necessário, esses serão fixados por meio da aplicação da relação geral entre os valores da proposta e o do orçamento base da Administração sobre os preços referenciais ou de mercado vigentes na data do aditamento</a:t>
            </a:r>
            <a:endParaRPr lang="pt-BR" altLang="pt-BR" sz="1600" dirty="0">
              <a:latin typeface="Verdana" panose="020B0604030504040204" pitchFamily="34" charset="0"/>
              <a:ea typeface="Verdana" panose="020B0604030504040204" pitchFamily="34" charset="0"/>
            </a:endParaRP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63264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56ED2-897C-A71A-F616-E6B4EFE29C11}"/>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B049D2A-C657-82B2-7943-6160166DA87B}"/>
              </a:ext>
            </a:extLst>
          </p:cNvPr>
          <p:cNvGrpSpPr/>
          <p:nvPr/>
        </p:nvGrpSpPr>
        <p:grpSpPr>
          <a:xfrm rot="-5400000">
            <a:off x="5953583" y="-5668750"/>
            <a:ext cx="284833" cy="12192000"/>
            <a:chOff x="0" y="0"/>
            <a:chExt cx="112527" cy="4816593"/>
          </a:xfrm>
        </p:grpSpPr>
        <p:sp>
          <p:nvSpPr>
            <p:cNvPr id="4" name="Freeform 4">
              <a:extLst>
                <a:ext uri="{FF2B5EF4-FFF2-40B4-BE49-F238E27FC236}">
                  <a16:creationId xmlns:a16="http://schemas.microsoft.com/office/drawing/2014/main" id="{7CD6BF14-FD25-222C-7CEC-BEB6AA7E8627}"/>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49721465-FF08-BD47-5374-BB2733B52279}"/>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F34F5CEF-1CC8-4268-0331-BBA8F1C1F7A3}"/>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71B1962A-D1A5-8C0B-4D9A-88977BDB01B3}"/>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BD8137D9-28F3-E652-6E09-44382C0F3348}"/>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E998D115-F36E-EC49-20DB-9CDB0D407022}"/>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6A525244-FD5A-4149-5BBD-BA6AAFD58CB2}"/>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C59DC74C-D1BF-9D6A-93B4-6E393950C82E}"/>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3C66181B-C61E-C0F9-C193-4B0EE848B613}"/>
              </a:ext>
            </a:extLst>
          </p:cNvPr>
          <p:cNvSpPr>
            <a:spLocks noChangeArrowheads="1"/>
          </p:cNvSpPr>
          <p:nvPr/>
        </p:nvSpPr>
        <p:spPr bwMode="auto">
          <a:xfrm>
            <a:off x="940527" y="623273"/>
            <a:ext cx="8904810" cy="546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2000" b="1" dirty="0">
                <a:latin typeface="Verdana" panose="020B0604030504040204" pitchFamily="34" charset="0"/>
                <a:ea typeface="Verdana" panose="020B0604030504040204" pitchFamily="34" charset="0"/>
              </a:rPr>
              <a:t>Temas de Reflexão</a:t>
            </a: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pt-BR" altLang="pt-BR" sz="1600" b="1" dirty="0">
              <a:latin typeface="Verdana" panose="020B0604030504040204" pitchFamily="34" charset="0"/>
              <a:ea typeface="Verdana" panose="020B0604030504040204" pitchFamily="34" charset="0"/>
            </a:endParaRPr>
          </a:p>
          <a:p>
            <a:pPr lvl="0" algn="just" defTabSz="914400"/>
            <a:r>
              <a:rPr lang="pt-BR" sz="1600" b="1" dirty="0">
                <a:latin typeface="Verdana" panose="020B0604030504040204" pitchFamily="34" charset="0"/>
                <a:ea typeface="Verdana" panose="020B0604030504040204" pitchFamily="34" charset="0"/>
              </a:rPr>
              <a:t>PRORROGAÇÃO CONTRATUAL</a:t>
            </a:r>
          </a:p>
          <a:p>
            <a:pPr algn="just"/>
            <a:r>
              <a:rPr lang="pt-BR" sz="1500" i="1" dirty="0">
                <a:latin typeface="Verdana" panose="020B0604030504040204" pitchFamily="34" charset="0"/>
                <a:ea typeface="Verdana" panose="020B0604030504040204" pitchFamily="34" charset="0"/>
              </a:rPr>
              <a:t>Art. 105. A duração dos contratos regidos por esta Lei será a prevista em edital, e deverão ser observadas, no momento da contratação e a cada exercício financeiro, a disponibilidade de créditos orçamentários, bem como a previsão no plano plurianual, quando ultrapassar 1 (um) exercício financeiro.</a:t>
            </a:r>
          </a:p>
          <a:p>
            <a:pPr lvl="0" algn="just" defTabSz="914400"/>
            <a:endParaRPr lang="pt-BR" sz="1500" dirty="0">
              <a:latin typeface="Verdana" panose="020B0604030504040204" pitchFamily="34" charset="0"/>
              <a:ea typeface="Verdana" panose="020B0604030504040204" pitchFamily="34" charset="0"/>
            </a:endParaRPr>
          </a:p>
          <a:p>
            <a:pPr lvl="0" algn="just" defTabSz="914400">
              <a:lnSpc>
                <a:spcPct val="150000"/>
              </a:lnSpc>
            </a:pPr>
            <a:r>
              <a:rPr lang="pt-BR" sz="1500" b="1" dirty="0">
                <a:latin typeface="Verdana" panose="020B0604030504040204" pitchFamily="34" charset="0"/>
                <a:ea typeface="Verdana" panose="020B0604030504040204" pitchFamily="34" charset="0"/>
              </a:rPr>
              <a:t>a) até cinco anos: </a:t>
            </a:r>
            <a:r>
              <a:rPr lang="pt-BR" sz="1500" dirty="0">
                <a:latin typeface="Verdana" panose="020B0604030504040204" pitchFamily="34" charset="0"/>
                <a:ea typeface="Verdana" panose="020B0604030504040204" pitchFamily="34" charset="0"/>
              </a:rPr>
              <a:t>aluguel de equipamentos e utilização de programas de informática;</a:t>
            </a:r>
          </a:p>
          <a:p>
            <a:pPr lvl="0" algn="just" defTabSz="914400">
              <a:lnSpc>
                <a:spcPct val="150000"/>
              </a:lnSpc>
            </a:pPr>
            <a:r>
              <a:rPr lang="pt-BR" sz="1500" b="1" dirty="0">
                <a:latin typeface="Verdana" panose="020B0604030504040204" pitchFamily="34" charset="0"/>
                <a:ea typeface="Verdana" panose="020B0604030504040204" pitchFamily="34" charset="0"/>
              </a:rPr>
              <a:t>b) até dez anos: </a:t>
            </a:r>
            <a:r>
              <a:rPr lang="pt-BR" sz="1500" dirty="0">
                <a:latin typeface="Verdana" panose="020B0604030504040204" pitchFamily="34" charset="0"/>
                <a:ea typeface="Verdana" panose="020B0604030504040204" pitchFamily="34" charset="0"/>
              </a:rPr>
              <a:t>prestação de serviços e fornecimentos contínuos e contratações previstas nas alíneas f e g do inciso IV e nos incisos V, VI, XII e XVI do caput do art. 75 da Lei n. 14.133/2021; </a:t>
            </a:r>
          </a:p>
          <a:p>
            <a:pPr lvl="0" algn="just" defTabSz="914400">
              <a:lnSpc>
                <a:spcPct val="150000"/>
              </a:lnSpc>
            </a:pPr>
            <a:r>
              <a:rPr lang="pt-BR" sz="1500" b="1" dirty="0">
                <a:latin typeface="Verdana" panose="020B0604030504040204" pitchFamily="34" charset="0"/>
                <a:ea typeface="Verdana" panose="020B0604030504040204" pitchFamily="34" charset="0"/>
              </a:rPr>
              <a:t>c) até quinze anos:</a:t>
            </a:r>
            <a:r>
              <a:rPr lang="pt-BR" sz="1500" dirty="0">
                <a:latin typeface="Verdana" panose="020B0604030504040204" pitchFamily="34" charset="0"/>
                <a:ea typeface="Verdana" panose="020B0604030504040204" pitchFamily="34" charset="0"/>
              </a:rPr>
              <a:t> operação continuada de sistemas estruturantes de tecnologia da informação; </a:t>
            </a:r>
          </a:p>
          <a:p>
            <a:pPr lvl="0" algn="just" defTabSz="914400">
              <a:lnSpc>
                <a:spcPct val="150000"/>
              </a:lnSpc>
            </a:pPr>
            <a:r>
              <a:rPr lang="pt-BR" sz="1500" b="1" dirty="0">
                <a:latin typeface="Verdana" panose="020B0604030504040204" pitchFamily="34" charset="0"/>
                <a:ea typeface="Verdana" panose="020B0604030504040204" pitchFamily="34" charset="0"/>
              </a:rPr>
              <a:t>d) prazo indeterminado: </a:t>
            </a:r>
            <a:r>
              <a:rPr lang="pt-BR" sz="1500" dirty="0">
                <a:latin typeface="Verdana" panose="020B0604030504040204" pitchFamily="34" charset="0"/>
                <a:ea typeface="Verdana" panose="020B0604030504040204" pitchFamily="34" charset="0"/>
              </a:rPr>
              <a:t>contratos em que a Administração seja usuária de serviço público oferecido em regime de monopólio</a:t>
            </a:r>
          </a:p>
          <a:p>
            <a:pPr lvl="0" algn="just" defTabSz="914400"/>
            <a:endParaRPr lang="pt-BR" sz="1500" dirty="0">
              <a:latin typeface="Verdana" panose="020B0604030504040204" pitchFamily="34" charset="0"/>
              <a:ea typeface="Verdana" panose="020B0604030504040204" pitchFamily="34" charset="0"/>
            </a:endParaRPr>
          </a:p>
          <a:p>
            <a:pPr lvl="0" algn="just" defTabSz="914400"/>
            <a:r>
              <a:rPr lang="pt-BR" sz="1500" b="1" dirty="0">
                <a:latin typeface="Verdana" panose="020B0604030504040204" pitchFamily="34" charset="0"/>
                <a:ea typeface="Verdana" panose="020B0604030504040204" pitchFamily="34" charset="0"/>
              </a:rPr>
              <a:t>Análise de vantajosidade  - lembrar do reajustamento</a:t>
            </a:r>
          </a:p>
          <a:p>
            <a:pPr lvl="0" algn="just" defTabSz="914400"/>
            <a:endParaRPr lang="pt-BR" sz="15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35394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79A4D-08F2-90D7-FFBC-4D43F48DEE5F}"/>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CA4038AD-6F4C-3124-E868-D768D71BAD2F}"/>
              </a:ext>
            </a:extLst>
          </p:cNvPr>
          <p:cNvGrpSpPr/>
          <p:nvPr/>
        </p:nvGrpSpPr>
        <p:grpSpPr>
          <a:xfrm rot="-5400000">
            <a:off x="5953584" y="-5519261"/>
            <a:ext cx="284833" cy="12192000"/>
            <a:chOff x="0" y="0"/>
            <a:chExt cx="112527" cy="4816593"/>
          </a:xfrm>
        </p:grpSpPr>
        <p:sp>
          <p:nvSpPr>
            <p:cNvPr id="4" name="Freeform 4">
              <a:extLst>
                <a:ext uri="{FF2B5EF4-FFF2-40B4-BE49-F238E27FC236}">
                  <a16:creationId xmlns:a16="http://schemas.microsoft.com/office/drawing/2014/main" id="{63C36A80-18A0-EC3C-A855-EC1ACAA4E409}"/>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EEE6D274-69A2-D94A-D492-BE1323857081}"/>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6F49F8D4-CD9F-931E-0103-8FAFCD316334}"/>
              </a:ext>
            </a:extLst>
          </p:cNvPr>
          <p:cNvGrpSpPr/>
          <p:nvPr/>
        </p:nvGrpSpPr>
        <p:grpSpPr>
          <a:xfrm rot="-5400000">
            <a:off x="5953584" y="-5953583"/>
            <a:ext cx="284833" cy="12192000"/>
            <a:chOff x="0" y="0"/>
            <a:chExt cx="112527" cy="4816593"/>
          </a:xfrm>
        </p:grpSpPr>
        <p:sp>
          <p:nvSpPr>
            <p:cNvPr id="7" name="Freeform 7">
              <a:extLst>
                <a:ext uri="{FF2B5EF4-FFF2-40B4-BE49-F238E27FC236}">
                  <a16:creationId xmlns:a16="http://schemas.microsoft.com/office/drawing/2014/main" id="{C6E1F241-E860-4D02-7361-1937C0F1C805}"/>
                </a:ext>
              </a:extLst>
            </p:cNvPr>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11091F9E-6043-3915-ED7D-1022AB0593EC}"/>
                </a:ext>
              </a:extLst>
            </p:cNvPr>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CCF4E047-FDAF-0AF9-60BD-09AA6BDB8E86}"/>
              </a:ext>
            </a:extLst>
          </p:cNvPr>
          <p:cNvGrpSpPr/>
          <p:nvPr/>
        </p:nvGrpSpPr>
        <p:grpSpPr>
          <a:xfrm rot="-5400000">
            <a:off x="6037992" y="-112081"/>
            <a:ext cx="116017" cy="12192000"/>
            <a:chOff x="0" y="0"/>
            <a:chExt cx="45834" cy="4816593"/>
          </a:xfrm>
        </p:grpSpPr>
        <p:sp>
          <p:nvSpPr>
            <p:cNvPr id="12" name="Freeform 12">
              <a:extLst>
                <a:ext uri="{FF2B5EF4-FFF2-40B4-BE49-F238E27FC236}">
                  <a16:creationId xmlns:a16="http://schemas.microsoft.com/office/drawing/2014/main" id="{95A5F39F-FA0A-F911-5FBC-A58CBCEB5455}"/>
                </a:ext>
              </a:extLst>
            </p:cNvPr>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a:extLst>
                <a:ext uri="{FF2B5EF4-FFF2-40B4-BE49-F238E27FC236}">
                  <a16:creationId xmlns:a16="http://schemas.microsoft.com/office/drawing/2014/main" id="{DFBADE85-B5BF-4061-6985-F5A5E2DAF62A}"/>
                </a:ext>
              </a:extLst>
            </p:cNvPr>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Rectangle 4">
            <a:extLst>
              <a:ext uri="{FF2B5EF4-FFF2-40B4-BE49-F238E27FC236}">
                <a16:creationId xmlns:a16="http://schemas.microsoft.com/office/drawing/2014/main" id="{B8DE9775-C5E0-B1B4-955C-205DC022D579}"/>
              </a:ext>
            </a:extLst>
          </p:cNvPr>
          <p:cNvSpPr>
            <a:spLocks noChangeArrowheads="1"/>
          </p:cNvSpPr>
          <p:nvPr/>
        </p:nvSpPr>
        <p:spPr bwMode="auto">
          <a:xfrm>
            <a:off x="729575" y="2798061"/>
            <a:ext cx="9076275"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pt-BR" sz="3600" b="1" dirty="0">
                <a:latin typeface="Verdana" panose="020B0604030504040204" pitchFamily="34" charset="0"/>
                <a:ea typeface="Verdana" panose="020B0604030504040204" pitchFamily="34" charset="0"/>
              </a:rPr>
              <a:t>Muito obrigado!</a:t>
            </a:r>
          </a:p>
          <a:p>
            <a:pPr marL="0" marR="0" lvl="0" indent="0" algn="just" defTabSz="914400" rtl="0" eaLnBrk="0" fontAlgn="base" latinLnBrk="0" hangingPunct="0">
              <a:lnSpc>
                <a:spcPct val="100000"/>
              </a:lnSpc>
              <a:spcBef>
                <a:spcPct val="0"/>
              </a:spcBef>
              <a:spcAft>
                <a:spcPct val="0"/>
              </a:spcAft>
              <a:buClrTx/>
              <a:buSzTx/>
              <a:buFontTx/>
              <a:buNone/>
              <a:tabLst/>
            </a:pPr>
            <a:endParaRPr lang="pt-BR" sz="1500" b="1" dirty="0">
              <a:latin typeface="Verdana" panose="020B0604030504040204" pitchFamily="34" charset="0"/>
              <a:ea typeface="Verdana" panose="020B0604030504040204" pitchFamily="34" charset="0"/>
            </a:endParaRPr>
          </a:p>
          <a:p>
            <a:pPr lvl="0" algn="just" defTabSz="914400"/>
            <a:endParaRPr lang="pt-BR" sz="1400" b="1" dirty="0">
              <a:latin typeface="Verdana" panose="020B0604030504040204" pitchFamily="34" charset="0"/>
              <a:ea typeface="Verdana" panose="020B0604030504040204" pitchFamily="34" charset="0"/>
            </a:endParaRPr>
          </a:p>
          <a:p>
            <a:pPr lvl="0" algn="just" defTabSz="914400"/>
            <a:endParaRPr lang="pt-BR" sz="1400" b="1" dirty="0">
              <a:latin typeface="Verdana" panose="020B0604030504040204" pitchFamily="34" charset="0"/>
              <a:ea typeface="Verdana" panose="020B0604030504040204" pitchFamily="34" charset="0"/>
            </a:endParaRPr>
          </a:p>
        </p:txBody>
      </p:sp>
      <p:sp>
        <p:nvSpPr>
          <p:cNvPr id="9" name="CaixaDeTexto 8">
            <a:extLst>
              <a:ext uri="{FF2B5EF4-FFF2-40B4-BE49-F238E27FC236}">
                <a16:creationId xmlns:a16="http://schemas.microsoft.com/office/drawing/2014/main" id="{E3654049-E351-ECCD-391B-E9A80532C6FF}"/>
              </a:ext>
            </a:extLst>
          </p:cNvPr>
          <p:cNvSpPr txBox="1"/>
          <p:nvPr/>
        </p:nvSpPr>
        <p:spPr>
          <a:xfrm>
            <a:off x="3657600" y="4933932"/>
            <a:ext cx="6148250" cy="646331"/>
          </a:xfrm>
          <a:prstGeom prst="rect">
            <a:avLst/>
          </a:prstGeom>
          <a:noFill/>
        </p:spPr>
        <p:txBody>
          <a:bodyPr wrap="square">
            <a:spAutoFit/>
          </a:bodyPr>
          <a:lstStyle/>
          <a:p>
            <a:pPr algn="ctr"/>
            <a:r>
              <a:rPr lang="en-US" sz="2000" b="1" spc="55" dirty="0">
                <a:latin typeface="Verdana" panose="020B0604030504040204" pitchFamily="34" charset="0"/>
                <a:ea typeface="Verdana" panose="020B0604030504040204" pitchFamily="34" charset="0"/>
                <a:cs typeface="Vani" panose="02040502050405020303" pitchFamily="18" charset="0"/>
              </a:rPr>
              <a:t>Prof. Everson Biazon</a:t>
            </a:r>
          </a:p>
          <a:p>
            <a:pPr algn="ctr"/>
            <a:r>
              <a:rPr lang="en-US" sz="1600" b="1" spc="55" dirty="0" err="1">
                <a:latin typeface="Verdana" panose="020B0604030504040204" pitchFamily="34" charset="0"/>
                <a:ea typeface="Verdana" panose="020B0604030504040204" pitchFamily="34" charset="0"/>
                <a:cs typeface="Vani" panose="02040502050405020303" pitchFamily="18" charset="0"/>
              </a:rPr>
              <a:t>Procurador</a:t>
            </a:r>
            <a:r>
              <a:rPr lang="en-US" sz="1600" b="1" spc="55" dirty="0">
                <a:latin typeface="Verdana" panose="020B0604030504040204" pitchFamily="34" charset="0"/>
                <a:ea typeface="Verdana" panose="020B0604030504040204" pitchFamily="34" charset="0"/>
                <a:cs typeface="Vani" panose="02040502050405020303" pitchFamily="18" charset="0"/>
              </a:rPr>
              <a:t> do Estado do Paraná</a:t>
            </a:r>
          </a:p>
        </p:txBody>
      </p:sp>
    </p:spTree>
    <p:extLst>
      <p:ext uri="{BB962C8B-B14F-4D97-AF65-F5344CB8AC3E}">
        <p14:creationId xmlns:p14="http://schemas.microsoft.com/office/powerpoint/2010/main" val="100248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9BBAA-C3F2-8B35-F7C5-35BAD608584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B698687-2E46-6A79-D827-FB39AF193B8D}"/>
              </a:ext>
            </a:extLst>
          </p:cNvPr>
          <p:cNvGrpSpPr/>
          <p:nvPr/>
        </p:nvGrpSpPr>
        <p:grpSpPr>
          <a:xfrm rot="-2392993">
            <a:off x="-804236" y="46970"/>
            <a:ext cx="2642442" cy="729010"/>
            <a:chOff x="0" y="0"/>
            <a:chExt cx="5284884" cy="1458020"/>
          </a:xfrm>
        </p:grpSpPr>
        <p:grpSp>
          <p:nvGrpSpPr>
            <p:cNvPr id="3" name="Group 3">
              <a:extLst>
                <a:ext uri="{FF2B5EF4-FFF2-40B4-BE49-F238E27FC236}">
                  <a16:creationId xmlns:a16="http://schemas.microsoft.com/office/drawing/2014/main" id="{BA19DFD5-96D5-EBD6-799A-B34C89303158}"/>
                </a:ext>
              </a:extLst>
            </p:cNvPr>
            <p:cNvGrpSpPr/>
            <p:nvPr/>
          </p:nvGrpSpPr>
          <p:grpSpPr>
            <a:xfrm rot="-5400000">
              <a:off x="2353706" y="-1473158"/>
              <a:ext cx="577473" cy="5284884"/>
              <a:chOff x="0" y="0"/>
              <a:chExt cx="114069" cy="1043928"/>
            </a:xfrm>
          </p:grpSpPr>
          <p:sp>
            <p:nvSpPr>
              <p:cNvPr id="4" name="Freeform 4">
                <a:extLst>
                  <a:ext uri="{FF2B5EF4-FFF2-40B4-BE49-F238E27FC236}">
                    <a16:creationId xmlns:a16="http://schemas.microsoft.com/office/drawing/2014/main" id="{20753DCB-3F43-9ED9-84F7-6F87AC82A3C7}"/>
                  </a:ext>
                </a:extLst>
              </p:cNvPr>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87751008-D037-6F5C-507C-336F49FA95C2}"/>
                  </a:ext>
                </a:extLst>
              </p:cNvPr>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7BA6465B-A95B-5CA3-72F4-EE63B0585817}"/>
                </a:ext>
              </a:extLst>
            </p:cNvPr>
            <p:cNvGrpSpPr/>
            <p:nvPr/>
          </p:nvGrpSpPr>
          <p:grpSpPr>
            <a:xfrm rot="-5400000">
              <a:off x="2353706" y="-2353706"/>
              <a:ext cx="577473" cy="5284884"/>
              <a:chOff x="0" y="0"/>
              <a:chExt cx="114069" cy="1043928"/>
            </a:xfrm>
          </p:grpSpPr>
          <p:sp>
            <p:nvSpPr>
              <p:cNvPr id="7" name="Freeform 7">
                <a:extLst>
                  <a:ext uri="{FF2B5EF4-FFF2-40B4-BE49-F238E27FC236}">
                    <a16:creationId xmlns:a16="http://schemas.microsoft.com/office/drawing/2014/main" id="{69FF7C54-EF1D-D0FF-908F-39A86596CF63}"/>
                  </a:ext>
                </a:extLst>
              </p:cNvPr>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CE9EC284-F716-27F7-43D0-9F1604DCE3F8}"/>
                  </a:ext>
                </a:extLst>
              </p:cNvPr>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grpSp>
        <p:nvGrpSpPr>
          <p:cNvPr id="13" name="Group 13">
            <a:extLst>
              <a:ext uri="{FF2B5EF4-FFF2-40B4-BE49-F238E27FC236}">
                <a16:creationId xmlns:a16="http://schemas.microsoft.com/office/drawing/2014/main" id="{88CABA55-2E77-A049-6C6B-80FB87E24F12}"/>
              </a:ext>
            </a:extLst>
          </p:cNvPr>
          <p:cNvGrpSpPr/>
          <p:nvPr/>
        </p:nvGrpSpPr>
        <p:grpSpPr>
          <a:xfrm rot="-2392993">
            <a:off x="10312598" y="6162634"/>
            <a:ext cx="2642442" cy="729010"/>
            <a:chOff x="0" y="0"/>
            <a:chExt cx="5284884" cy="1458020"/>
          </a:xfrm>
        </p:grpSpPr>
        <p:grpSp>
          <p:nvGrpSpPr>
            <p:cNvPr id="14" name="Group 14">
              <a:extLst>
                <a:ext uri="{FF2B5EF4-FFF2-40B4-BE49-F238E27FC236}">
                  <a16:creationId xmlns:a16="http://schemas.microsoft.com/office/drawing/2014/main" id="{B4C811E1-2C81-5E39-9FEC-3299BAD3A120}"/>
                </a:ext>
              </a:extLst>
            </p:cNvPr>
            <p:cNvGrpSpPr/>
            <p:nvPr/>
          </p:nvGrpSpPr>
          <p:grpSpPr>
            <a:xfrm rot="-5400000">
              <a:off x="2353706" y="-1473158"/>
              <a:ext cx="577473" cy="5284884"/>
              <a:chOff x="0" y="0"/>
              <a:chExt cx="114069" cy="1043928"/>
            </a:xfrm>
          </p:grpSpPr>
          <p:sp>
            <p:nvSpPr>
              <p:cNvPr id="15" name="Freeform 15">
                <a:extLst>
                  <a:ext uri="{FF2B5EF4-FFF2-40B4-BE49-F238E27FC236}">
                    <a16:creationId xmlns:a16="http://schemas.microsoft.com/office/drawing/2014/main" id="{F044ECE3-CB7A-CEDE-EE43-DD752D7BB53E}"/>
                  </a:ext>
                </a:extLst>
              </p:cNvPr>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FEA200"/>
              </a:solidFill>
            </p:spPr>
            <p:txBody>
              <a:bodyPr/>
              <a:lstStyle/>
              <a:p>
                <a:endParaRPr lang="pt-BR" sz="1200"/>
              </a:p>
            </p:txBody>
          </p:sp>
          <p:sp>
            <p:nvSpPr>
              <p:cNvPr id="16" name="TextBox 16">
                <a:extLst>
                  <a:ext uri="{FF2B5EF4-FFF2-40B4-BE49-F238E27FC236}">
                    <a16:creationId xmlns:a16="http://schemas.microsoft.com/office/drawing/2014/main" id="{7E7C9EEC-41CF-999E-6BDE-8D79D85B4393}"/>
                  </a:ext>
                </a:extLst>
              </p:cNvPr>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7" name="Group 17">
              <a:extLst>
                <a:ext uri="{FF2B5EF4-FFF2-40B4-BE49-F238E27FC236}">
                  <a16:creationId xmlns:a16="http://schemas.microsoft.com/office/drawing/2014/main" id="{00D8C240-B4A4-07BA-424B-28B876DCE1CF}"/>
                </a:ext>
              </a:extLst>
            </p:cNvPr>
            <p:cNvGrpSpPr/>
            <p:nvPr/>
          </p:nvGrpSpPr>
          <p:grpSpPr>
            <a:xfrm rot="-5400000">
              <a:off x="2353706" y="-2353706"/>
              <a:ext cx="577473" cy="5284884"/>
              <a:chOff x="0" y="0"/>
              <a:chExt cx="114069" cy="1043928"/>
            </a:xfrm>
          </p:grpSpPr>
          <p:sp>
            <p:nvSpPr>
              <p:cNvPr id="18" name="Freeform 18">
                <a:extLst>
                  <a:ext uri="{FF2B5EF4-FFF2-40B4-BE49-F238E27FC236}">
                    <a16:creationId xmlns:a16="http://schemas.microsoft.com/office/drawing/2014/main" id="{1FAD1F3B-307C-A574-7E31-72B4168B7D4F}"/>
                  </a:ext>
                </a:extLst>
              </p:cNvPr>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3847A2"/>
              </a:solidFill>
            </p:spPr>
            <p:txBody>
              <a:bodyPr/>
              <a:lstStyle/>
              <a:p>
                <a:endParaRPr lang="pt-BR" sz="1200"/>
              </a:p>
            </p:txBody>
          </p:sp>
          <p:sp>
            <p:nvSpPr>
              <p:cNvPr id="19" name="TextBox 19">
                <a:extLst>
                  <a:ext uri="{FF2B5EF4-FFF2-40B4-BE49-F238E27FC236}">
                    <a16:creationId xmlns:a16="http://schemas.microsoft.com/office/drawing/2014/main" id="{210635A2-1927-028A-4259-EB1F9E83A134}"/>
                  </a:ext>
                </a:extLst>
              </p:cNvPr>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sp>
        <p:nvSpPr>
          <p:cNvPr id="23" name="CaixaDeTexto 22">
            <a:extLst>
              <a:ext uri="{FF2B5EF4-FFF2-40B4-BE49-F238E27FC236}">
                <a16:creationId xmlns:a16="http://schemas.microsoft.com/office/drawing/2014/main" id="{7AD80B97-BA1B-5904-2B04-13379848FA1E}"/>
              </a:ext>
            </a:extLst>
          </p:cNvPr>
          <p:cNvSpPr txBox="1"/>
          <p:nvPr/>
        </p:nvSpPr>
        <p:spPr>
          <a:xfrm>
            <a:off x="1764559" y="2228671"/>
            <a:ext cx="5895833" cy="1200329"/>
          </a:xfrm>
          <a:prstGeom prst="rect">
            <a:avLst/>
          </a:prstGeom>
          <a:solidFill>
            <a:schemeClr val="bg1"/>
          </a:solidFill>
        </p:spPr>
        <p:txBody>
          <a:bodyPr wrap="square" rtlCol="0">
            <a:spAutoFit/>
          </a:bodyPr>
          <a:lstStyle/>
          <a:p>
            <a:pPr algn="ctr"/>
            <a:r>
              <a:rPr lang="pt-BR" sz="2400" b="1" i="0" dirty="0">
                <a:effectLst/>
                <a:highlight>
                  <a:srgbClr val="FFFFFF"/>
                </a:highlight>
                <a:latin typeface="Verdana" panose="020B0604030504040204" pitchFamily="34" charset="0"/>
                <a:ea typeface="Verdana" panose="020B0604030504040204" pitchFamily="34" charset="0"/>
              </a:rPr>
              <a:t>FASE PREPARATÓRIA</a:t>
            </a:r>
          </a:p>
          <a:p>
            <a:pPr algn="ctr"/>
            <a:endParaRPr lang="pt-BR" sz="2400" b="1" dirty="0">
              <a:highlight>
                <a:srgbClr val="FFFFFF"/>
              </a:highlight>
              <a:latin typeface="Verdana" panose="020B0604030504040204" pitchFamily="34" charset="0"/>
              <a:ea typeface="Verdana" panose="020B0604030504040204" pitchFamily="34" charset="0"/>
            </a:endParaRPr>
          </a:p>
          <a:p>
            <a:pPr algn="ctr"/>
            <a:r>
              <a:rPr lang="pt-BR" sz="2400" b="1" dirty="0">
                <a:highlight>
                  <a:srgbClr val="FFFFFF"/>
                </a:highlight>
                <a:latin typeface="Verdana" panose="020B0604030504040204" pitchFamily="34" charset="0"/>
                <a:ea typeface="Verdana" panose="020B0604030504040204" pitchFamily="34" charset="0"/>
              </a:rPr>
              <a:t>FUNÇÕES ESSENCIAIS</a:t>
            </a:r>
            <a:endParaRPr lang="pt-BR"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82644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392993">
            <a:off x="-804236" y="46970"/>
            <a:ext cx="2642442" cy="729010"/>
            <a:chOff x="0" y="0"/>
            <a:chExt cx="5284884" cy="1458020"/>
          </a:xfrm>
        </p:grpSpPr>
        <p:grpSp>
          <p:nvGrpSpPr>
            <p:cNvPr id="3" name="Group 3"/>
            <p:cNvGrpSpPr/>
            <p:nvPr/>
          </p:nvGrpSpPr>
          <p:grpSpPr>
            <a:xfrm rot="-5400000">
              <a:off x="2353706" y="-1473158"/>
              <a:ext cx="577473" cy="5284884"/>
              <a:chOff x="0" y="0"/>
              <a:chExt cx="114069" cy="1043928"/>
            </a:xfrm>
          </p:grpSpPr>
          <p:sp>
            <p:nvSpPr>
              <p:cNvPr id="4" name="Freeform 4"/>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FEA200"/>
              </a:solidFill>
            </p:spPr>
            <p:txBody>
              <a:bodyPr/>
              <a:lstStyle/>
              <a:p>
                <a:endParaRPr lang="pt-BR" sz="1200"/>
              </a:p>
            </p:txBody>
          </p:sp>
          <p:sp>
            <p:nvSpPr>
              <p:cNvPr id="5" name="TextBox 5"/>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p:cNvGrpSpPr/>
            <p:nvPr/>
          </p:nvGrpSpPr>
          <p:grpSpPr>
            <a:xfrm rot="-5400000">
              <a:off x="2353706" y="-2353706"/>
              <a:ext cx="577473" cy="5284884"/>
              <a:chOff x="0" y="0"/>
              <a:chExt cx="114069" cy="1043928"/>
            </a:xfrm>
          </p:grpSpPr>
          <p:sp>
            <p:nvSpPr>
              <p:cNvPr id="7" name="Freeform 7"/>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3847A2"/>
              </a:solidFill>
            </p:spPr>
            <p:txBody>
              <a:bodyPr/>
              <a:lstStyle/>
              <a:p>
                <a:endParaRPr lang="pt-BR" sz="1200"/>
              </a:p>
            </p:txBody>
          </p:sp>
          <p:sp>
            <p:nvSpPr>
              <p:cNvPr id="8" name="TextBox 8"/>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grpSp>
        <p:nvGrpSpPr>
          <p:cNvPr id="10" name="Group 10"/>
          <p:cNvGrpSpPr/>
          <p:nvPr/>
        </p:nvGrpSpPr>
        <p:grpSpPr>
          <a:xfrm rot="-2392993">
            <a:off x="10312598" y="6162634"/>
            <a:ext cx="2642442" cy="729010"/>
            <a:chOff x="0" y="0"/>
            <a:chExt cx="5284884" cy="1458020"/>
          </a:xfrm>
        </p:grpSpPr>
        <p:grpSp>
          <p:nvGrpSpPr>
            <p:cNvPr id="11" name="Group 11"/>
            <p:cNvGrpSpPr/>
            <p:nvPr/>
          </p:nvGrpSpPr>
          <p:grpSpPr>
            <a:xfrm rot="-5400000">
              <a:off x="2353706" y="-1473158"/>
              <a:ext cx="577473" cy="5284884"/>
              <a:chOff x="0" y="0"/>
              <a:chExt cx="114069" cy="1043928"/>
            </a:xfrm>
          </p:grpSpPr>
          <p:sp>
            <p:nvSpPr>
              <p:cNvPr id="12" name="Freeform 12"/>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FEA200"/>
              </a:solidFill>
            </p:spPr>
            <p:txBody>
              <a:bodyPr/>
              <a:lstStyle/>
              <a:p>
                <a:endParaRPr lang="pt-BR" sz="1200"/>
              </a:p>
            </p:txBody>
          </p:sp>
          <p:sp>
            <p:nvSpPr>
              <p:cNvPr id="13" name="TextBox 13"/>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4" name="Group 14"/>
            <p:cNvGrpSpPr/>
            <p:nvPr/>
          </p:nvGrpSpPr>
          <p:grpSpPr>
            <a:xfrm rot="-5400000">
              <a:off x="2353706" y="-2353706"/>
              <a:ext cx="577473" cy="5284884"/>
              <a:chOff x="0" y="0"/>
              <a:chExt cx="114069" cy="1043928"/>
            </a:xfrm>
          </p:grpSpPr>
          <p:sp>
            <p:nvSpPr>
              <p:cNvPr id="15" name="Freeform 15"/>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3847A2"/>
              </a:solidFill>
            </p:spPr>
            <p:txBody>
              <a:bodyPr/>
              <a:lstStyle/>
              <a:p>
                <a:endParaRPr lang="pt-BR" sz="1200"/>
              </a:p>
            </p:txBody>
          </p:sp>
          <p:sp>
            <p:nvSpPr>
              <p:cNvPr id="16" name="TextBox 16"/>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sp>
        <p:nvSpPr>
          <p:cNvPr id="20" name="Freeform 20"/>
          <p:cNvSpPr/>
          <p:nvPr/>
        </p:nvSpPr>
        <p:spPr>
          <a:xfrm>
            <a:off x="839581" y="826970"/>
            <a:ext cx="10666619" cy="4924423"/>
          </a:xfrm>
          <a:custGeom>
            <a:avLst/>
            <a:gdLst/>
            <a:ahLst/>
            <a:cxnLst/>
            <a:rect l="l" t="t" r="r" b="b"/>
            <a:pathLst>
              <a:path w="15999929" h="7386634">
                <a:moveTo>
                  <a:pt x="0" y="0"/>
                </a:moveTo>
                <a:lnTo>
                  <a:pt x="15999929" y="0"/>
                </a:lnTo>
                <a:lnTo>
                  <a:pt x="15999929" y="7386633"/>
                </a:lnTo>
                <a:lnTo>
                  <a:pt x="0" y="7386633"/>
                </a:lnTo>
                <a:lnTo>
                  <a:pt x="0" y="0"/>
                </a:lnTo>
                <a:close/>
              </a:path>
            </a:pathLst>
          </a:custGeom>
          <a:blipFill>
            <a:blip r:embed="rId2"/>
            <a:stretch>
              <a:fillRect/>
            </a:stretch>
          </a:blipFill>
        </p:spPr>
        <p:txBody>
          <a:bodyPr/>
          <a:lstStyle/>
          <a:p>
            <a:endParaRPr lang="pt-BR" sz="1200"/>
          </a:p>
        </p:txBody>
      </p:sp>
      <p:sp>
        <p:nvSpPr>
          <p:cNvPr id="22" name="Título 1">
            <a:extLst>
              <a:ext uri="{FF2B5EF4-FFF2-40B4-BE49-F238E27FC236}">
                <a16:creationId xmlns:a16="http://schemas.microsoft.com/office/drawing/2014/main" id="{0F094A56-90FF-D827-7B21-933856478A79}"/>
              </a:ext>
            </a:extLst>
          </p:cNvPr>
          <p:cNvSpPr txBox="1">
            <a:spLocks/>
          </p:cNvSpPr>
          <p:nvPr/>
        </p:nvSpPr>
        <p:spPr>
          <a:xfrm>
            <a:off x="1690555" y="194085"/>
            <a:ext cx="7753430" cy="900752"/>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pt-BR" sz="2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FASE PREPARATÓRIA: FUNÇÕES ESSENCIAIS</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93C94-CBEC-2349-AD9E-DD08F39F57F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67482B3-1437-15B2-CA5E-4CBA070D4397}"/>
              </a:ext>
            </a:extLst>
          </p:cNvPr>
          <p:cNvGrpSpPr/>
          <p:nvPr/>
        </p:nvGrpSpPr>
        <p:grpSpPr>
          <a:xfrm rot="-2392993">
            <a:off x="-804236" y="46970"/>
            <a:ext cx="2642442" cy="729010"/>
            <a:chOff x="0" y="0"/>
            <a:chExt cx="5284884" cy="1458020"/>
          </a:xfrm>
        </p:grpSpPr>
        <p:grpSp>
          <p:nvGrpSpPr>
            <p:cNvPr id="3" name="Group 3">
              <a:extLst>
                <a:ext uri="{FF2B5EF4-FFF2-40B4-BE49-F238E27FC236}">
                  <a16:creationId xmlns:a16="http://schemas.microsoft.com/office/drawing/2014/main" id="{C6454A86-574C-3B14-559D-0C3E29DFFF71}"/>
                </a:ext>
              </a:extLst>
            </p:cNvPr>
            <p:cNvGrpSpPr/>
            <p:nvPr/>
          </p:nvGrpSpPr>
          <p:grpSpPr>
            <a:xfrm rot="-5400000">
              <a:off x="2353706" y="-1473158"/>
              <a:ext cx="577473" cy="5284884"/>
              <a:chOff x="0" y="0"/>
              <a:chExt cx="114069" cy="1043928"/>
            </a:xfrm>
          </p:grpSpPr>
          <p:sp>
            <p:nvSpPr>
              <p:cNvPr id="4" name="Freeform 4">
                <a:extLst>
                  <a:ext uri="{FF2B5EF4-FFF2-40B4-BE49-F238E27FC236}">
                    <a16:creationId xmlns:a16="http://schemas.microsoft.com/office/drawing/2014/main" id="{AC9CA3CE-7ACF-C5DC-B146-D08FA5C1A089}"/>
                  </a:ext>
                </a:extLst>
              </p:cNvPr>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FEA200"/>
              </a:solidFill>
            </p:spPr>
            <p:txBody>
              <a:bodyPr/>
              <a:lstStyle/>
              <a:p>
                <a:endParaRPr lang="pt-BR" sz="1200"/>
              </a:p>
            </p:txBody>
          </p:sp>
          <p:sp>
            <p:nvSpPr>
              <p:cNvPr id="5" name="TextBox 5">
                <a:extLst>
                  <a:ext uri="{FF2B5EF4-FFF2-40B4-BE49-F238E27FC236}">
                    <a16:creationId xmlns:a16="http://schemas.microsoft.com/office/drawing/2014/main" id="{F8F33E33-CC82-00B0-563D-B975E86F2B87}"/>
                  </a:ext>
                </a:extLst>
              </p:cNvPr>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FF2B5EF4-FFF2-40B4-BE49-F238E27FC236}">
                  <a16:creationId xmlns:a16="http://schemas.microsoft.com/office/drawing/2014/main" id="{10921032-43E8-E408-034A-129CA351EB18}"/>
                </a:ext>
              </a:extLst>
            </p:cNvPr>
            <p:cNvGrpSpPr/>
            <p:nvPr/>
          </p:nvGrpSpPr>
          <p:grpSpPr>
            <a:xfrm rot="-5400000">
              <a:off x="2353706" y="-2353706"/>
              <a:ext cx="577473" cy="5284884"/>
              <a:chOff x="0" y="0"/>
              <a:chExt cx="114069" cy="1043928"/>
            </a:xfrm>
          </p:grpSpPr>
          <p:sp>
            <p:nvSpPr>
              <p:cNvPr id="7" name="Freeform 7">
                <a:extLst>
                  <a:ext uri="{FF2B5EF4-FFF2-40B4-BE49-F238E27FC236}">
                    <a16:creationId xmlns:a16="http://schemas.microsoft.com/office/drawing/2014/main" id="{D7828C3D-7EA1-A34F-95B6-75957DF7E13A}"/>
                  </a:ext>
                </a:extLst>
              </p:cNvPr>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3847A2"/>
              </a:solidFill>
            </p:spPr>
            <p:txBody>
              <a:bodyPr/>
              <a:lstStyle/>
              <a:p>
                <a:endParaRPr lang="pt-BR" sz="1200"/>
              </a:p>
            </p:txBody>
          </p:sp>
          <p:sp>
            <p:nvSpPr>
              <p:cNvPr id="8" name="TextBox 8">
                <a:extLst>
                  <a:ext uri="{FF2B5EF4-FFF2-40B4-BE49-F238E27FC236}">
                    <a16:creationId xmlns:a16="http://schemas.microsoft.com/office/drawing/2014/main" id="{A1390255-F4A8-133C-CE12-2A4C3F128399}"/>
                  </a:ext>
                </a:extLst>
              </p:cNvPr>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grpSp>
        <p:nvGrpSpPr>
          <p:cNvPr id="10" name="Group 10">
            <a:extLst>
              <a:ext uri="{FF2B5EF4-FFF2-40B4-BE49-F238E27FC236}">
                <a16:creationId xmlns:a16="http://schemas.microsoft.com/office/drawing/2014/main" id="{1972B54F-6F67-82B7-B989-A8EA77334DF4}"/>
              </a:ext>
            </a:extLst>
          </p:cNvPr>
          <p:cNvGrpSpPr/>
          <p:nvPr/>
        </p:nvGrpSpPr>
        <p:grpSpPr>
          <a:xfrm rot="-2392993">
            <a:off x="10312598" y="6162634"/>
            <a:ext cx="2642442" cy="729010"/>
            <a:chOff x="0" y="0"/>
            <a:chExt cx="5284884" cy="1458020"/>
          </a:xfrm>
        </p:grpSpPr>
        <p:grpSp>
          <p:nvGrpSpPr>
            <p:cNvPr id="11" name="Group 11">
              <a:extLst>
                <a:ext uri="{FF2B5EF4-FFF2-40B4-BE49-F238E27FC236}">
                  <a16:creationId xmlns:a16="http://schemas.microsoft.com/office/drawing/2014/main" id="{51EC7CA8-50F5-0F80-0E20-5F8C1713ED98}"/>
                </a:ext>
              </a:extLst>
            </p:cNvPr>
            <p:cNvGrpSpPr/>
            <p:nvPr/>
          </p:nvGrpSpPr>
          <p:grpSpPr>
            <a:xfrm rot="-5400000">
              <a:off x="2353706" y="-1473158"/>
              <a:ext cx="577473" cy="5284884"/>
              <a:chOff x="0" y="0"/>
              <a:chExt cx="114069" cy="1043928"/>
            </a:xfrm>
          </p:grpSpPr>
          <p:sp>
            <p:nvSpPr>
              <p:cNvPr id="12" name="Freeform 12">
                <a:extLst>
                  <a:ext uri="{FF2B5EF4-FFF2-40B4-BE49-F238E27FC236}">
                    <a16:creationId xmlns:a16="http://schemas.microsoft.com/office/drawing/2014/main" id="{E2648176-BDCB-18AF-4854-8185693E9A1D}"/>
                  </a:ext>
                </a:extLst>
              </p:cNvPr>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FEA200"/>
              </a:solidFill>
            </p:spPr>
            <p:txBody>
              <a:bodyPr/>
              <a:lstStyle/>
              <a:p>
                <a:endParaRPr lang="pt-BR" sz="1200"/>
              </a:p>
            </p:txBody>
          </p:sp>
          <p:sp>
            <p:nvSpPr>
              <p:cNvPr id="13" name="TextBox 13">
                <a:extLst>
                  <a:ext uri="{FF2B5EF4-FFF2-40B4-BE49-F238E27FC236}">
                    <a16:creationId xmlns:a16="http://schemas.microsoft.com/office/drawing/2014/main" id="{E6443DA1-9F7F-ADF7-8954-2FAEAF5EAE9E}"/>
                  </a:ext>
                </a:extLst>
              </p:cNvPr>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4" name="Group 14">
              <a:extLst>
                <a:ext uri="{FF2B5EF4-FFF2-40B4-BE49-F238E27FC236}">
                  <a16:creationId xmlns:a16="http://schemas.microsoft.com/office/drawing/2014/main" id="{8FCDBAD8-B9E0-312D-6CF7-F763EF527AE5}"/>
                </a:ext>
              </a:extLst>
            </p:cNvPr>
            <p:cNvGrpSpPr/>
            <p:nvPr/>
          </p:nvGrpSpPr>
          <p:grpSpPr>
            <a:xfrm rot="-5400000">
              <a:off x="2353706" y="-2353706"/>
              <a:ext cx="577473" cy="5284884"/>
              <a:chOff x="0" y="0"/>
              <a:chExt cx="114069" cy="1043928"/>
            </a:xfrm>
          </p:grpSpPr>
          <p:sp>
            <p:nvSpPr>
              <p:cNvPr id="15" name="Freeform 15">
                <a:extLst>
                  <a:ext uri="{FF2B5EF4-FFF2-40B4-BE49-F238E27FC236}">
                    <a16:creationId xmlns:a16="http://schemas.microsoft.com/office/drawing/2014/main" id="{7A53FF0E-560F-159E-D0F2-A95A8CBD0D7A}"/>
                  </a:ext>
                </a:extLst>
              </p:cNvPr>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3847A2"/>
              </a:solidFill>
            </p:spPr>
            <p:txBody>
              <a:bodyPr/>
              <a:lstStyle/>
              <a:p>
                <a:endParaRPr lang="pt-BR" sz="1200"/>
              </a:p>
            </p:txBody>
          </p:sp>
          <p:sp>
            <p:nvSpPr>
              <p:cNvPr id="16" name="TextBox 16">
                <a:extLst>
                  <a:ext uri="{FF2B5EF4-FFF2-40B4-BE49-F238E27FC236}">
                    <a16:creationId xmlns:a16="http://schemas.microsoft.com/office/drawing/2014/main" id="{7A750207-2A05-2167-C27C-126E33FAB068}"/>
                  </a:ext>
                </a:extLst>
              </p:cNvPr>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sp>
        <p:nvSpPr>
          <p:cNvPr id="22" name="Título 1">
            <a:extLst>
              <a:ext uri="{FF2B5EF4-FFF2-40B4-BE49-F238E27FC236}">
                <a16:creationId xmlns:a16="http://schemas.microsoft.com/office/drawing/2014/main" id="{0B533E70-271A-701E-58B2-486C49026887}"/>
              </a:ext>
            </a:extLst>
          </p:cNvPr>
          <p:cNvSpPr txBox="1">
            <a:spLocks/>
          </p:cNvSpPr>
          <p:nvPr/>
        </p:nvSpPr>
        <p:spPr>
          <a:xfrm>
            <a:off x="1690555" y="194085"/>
            <a:ext cx="7753430" cy="900752"/>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pt-BR" sz="2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FASE PREPARATÓRIA: FUNÇÕES ESSENCIAIS</a:t>
            </a:r>
            <a:endParaRPr lang="pt-BR" sz="2400" b="1" dirty="0">
              <a:solidFill>
                <a:schemeClr val="tx1"/>
              </a:solidFill>
              <a:effectLst>
                <a:outerShdw blurRad="38100" dist="38100" dir="2700000" algn="tl">
                  <a:srgbClr val="000000">
                    <a:alpha val="43137"/>
                  </a:srgbClr>
                </a:outerShdw>
              </a:effectLst>
            </a:endParaRPr>
          </a:p>
        </p:txBody>
      </p:sp>
      <p:sp>
        <p:nvSpPr>
          <p:cNvPr id="9" name="CaixaDeTexto 8">
            <a:extLst>
              <a:ext uri="{FF2B5EF4-FFF2-40B4-BE49-F238E27FC236}">
                <a16:creationId xmlns:a16="http://schemas.microsoft.com/office/drawing/2014/main" id="{08593F17-4256-D373-6C34-0FA563557B0A}"/>
              </a:ext>
            </a:extLst>
          </p:cNvPr>
          <p:cNvSpPr txBox="1"/>
          <p:nvPr/>
        </p:nvSpPr>
        <p:spPr>
          <a:xfrm>
            <a:off x="1063869" y="907015"/>
            <a:ext cx="8063222" cy="1384995"/>
          </a:xfrm>
          <a:prstGeom prst="rect">
            <a:avLst/>
          </a:prstGeom>
          <a:noFill/>
        </p:spPr>
        <p:txBody>
          <a:bodyPr wrap="square">
            <a:spAutoFit/>
          </a:bodyPr>
          <a:lstStyle/>
          <a:p>
            <a:pPr algn="just"/>
            <a:r>
              <a:rPr lang="pt-BR" sz="1400" dirty="0">
                <a:latin typeface="Verdana" panose="020B0604030504040204" pitchFamily="34" charset="0"/>
                <a:ea typeface="Verdana" panose="020B0604030504040204" pitchFamily="34" charset="0"/>
              </a:rPr>
              <a:t>Art. 8º. § 3º As regras relativas à atuação do agente de contratação e da equipe de apoio, ao funcionamento da </a:t>
            </a:r>
            <a:r>
              <a:rPr lang="pt-BR" sz="1400" b="1" dirty="0">
                <a:latin typeface="Verdana" panose="020B0604030504040204" pitchFamily="34" charset="0"/>
                <a:ea typeface="Verdana" panose="020B0604030504040204" pitchFamily="34" charset="0"/>
              </a:rPr>
              <a:t>comissão de contratação </a:t>
            </a:r>
            <a:r>
              <a:rPr lang="pt-BR" sz="1400" dirty="0">
                <a:latin typeface="Verdana" panose="020B0604030504040204" pitchFamily="34" charset="0"/>
                <a:ea typeface="Verdana" panose="020B0604030504040204" pitchFamily="34" charset="0"/>
              </a:rPr>
              <a:t>e à atuação de </a:t>
            </a:r>
            <a:r>
              <a:rPr lang="pt-BR" sz="1400" b="1" dirty="0">
                <a:latin typeface="Verdana" panose="020B0604030504040204" pitchFamily="34" charset="0"/>
                <a:ea typeface="Verdana" panose="020B0604030504040204" pitchFamily="34" charset="0"/>
              </a:rPr>
              <a:t>fiscais e gestores de contratos </a:t>
            </a:r>
            <a:r>
              <a:rPr lang="pt-BR" sz="1400" dirty="0">
                <a:latin typeface="Verdana" panose="020B0604030504040204" pitchFamily="34" charset="0"/>
                <a:ea typeface="Verdana" panose="020B0604030504040204" pitchFamily="34" charset="0"/>
              </a:rPr>
              <a:t>de que trata esta Lei serão estabelecidas em regulamento, e deverá ser prevista a possibilidade de eles contarem com o apoio dos órgãos de </a:t>
            </a:r>
            <a:r>
              <a:rPr lang="pt-BR" sz="1400" b="1" dirty="0">
                <a:latin typeface="Verdana" panose="020B0604030504040204" pitchFamily="34" charset="0"/>
                <a:ea typeface="Verdana" panose="020B0604030504040204" pitchFamily="34" charset="0"/>
              </a:rPr>
              <a:t>assessoramento jurídico </a:t>
            </a:r>
            <a:r>
              <a:rPr lang="pt-BR" sz="1400" dirty="0">
                <a:latin typeface="Verdana" panose="020B0604030504040204" pitchFamily="34" charset="0"/>
                <a:ea typeface="Verdana" panose="020B0604030504040204" pitchFamily="34" charset="0"/>
              </a:rPr>
              <a:t>e de </a:t>
            </a:r>
            <a:r>
              <a:rPr lang="pt-BR" sz="1400" b="1" dirty="0">
                <a:latin typeface="Verdana" panose="020B0604030504040204" pitchFamily="34" charset="0"/>
                <a:ea typeface="Verdana" panose="020B0604030504040204" pitchFamily="34" charset="0"/>
              </a:rPr>
              <a:t>controle interno </a:t>
            </a:r>
            <a:r>
              <a:rPr lang="pt-BR" sz="1400" dirty="0">
                <a:latin typeface="Verdana" panose="020B0604030504040204" pitchFamily="34" charset="0"/>
                <a:ea typeface="Verdana" panose="020B0604030504040204" pitchFamily="34" charset="0"/>
              </a:rPr>
              <a:t>para o desempenho das funções essenciais à execução do disposto nesta Lei.</a:t>
            </a:r>
          </a:p>
        </p:txBody>
      </p:sp>
      <p:sp>
        <p:nvSpPr>
          <p:cNvPr id="17" name="CaixaDeTexto 16">
            <a:extLst>
              <a:ext uri="{FF2B5EF4-FFF2-40B4-BE49-F238E27FC236}">
                <a16:creationId xmlns:a16="http://schemas.microsoft.com/office/drawing/2014/main" id="{D3DB564C-D354-2607-DBC5-8A0E1F1734AB}"/>
              </a:ext>
            </a:extLst>
          </p:cNvPr>
          <p:cNvSpPr txBox="1"/>
          <p:nvPr/>
        </p:nvSpPr>
        <p:spPr>
          <a:xfrm>
            <a:off x="1556239" y="2503888"/>
            <a:ext cx="7362532" cy="1889235"/>
          </a:xfrm>
          <a:prstGeom prst="rect">
            <a:avLst/>
          </a:prstGeom>
          <a:noFill/>
        </p:spPr>
        <p:txBody>
          <a:bodyPr wrap="square">
            <a:spAutoFit/>
          </a:bodyPr>
          <a:lstStyle/>
          <a:p>
            <a:pPr marL="285750" indent="-285750" algn="just">
              <a:lnSpc>
                <a:spcPct val="150000"/>
              </a:lnSpc>
              <a:buFont typeface="Wingdings" panose="05000000000000000000" pitchFamily="2" charset="2"/>
              <a:buChar char="v"/>
            </a:pPr>
            <a:r>
              <a:rPr lang="pt-BR" sz="1600" dirty="0">
                <a:latin typeface="Verdana" panose="020B0604030504040204" pitchFamily="34" charset="0"/>
                <a:ea typeface="Verdana" panose="020B0604030504040204" pitchFamily="34" charset="0"/>
              </a:rPr>
              <a:t>Agente de contratação</a:t>
            </a:r>
          </a:p>
          <a:p>
            <a:pPr marL="742950" lvl="1" indent="-285750" algn="just">
              <a:lnSpc>
                <a:spcPct val="150000"/>
              </a:lnSpc>
              <a:buFont typeface="Wingdings" panose="05000000000000000000" pitchFamily="2" charset="2"/>
              <a:buChar char="v"/>
            </a:pPr>
            <a:r>
              <a:rPr lang="pt-BR" sz="1600" b="1" dirty="0">
                <a:latin typeface="Verdana" panose="020B0604030504040204" pitchFamily="34" charset="0"/>
                <a:ea typeface="Verdana" panose="020B0604030504040204" pitchFamily="34" charset="0"/>
              </a:rPr>
              <a:t>Fiscal de contrato</a:t>
            </a:r>
          </a:p>
          <a:p>
            <a:pPr marL="1200150" lvl="2" indent="-285750" algn="just">
              <a:lnSpc>
                <a:spcPct val="150000"/>
              </a:lnSpc>
              <a:buFont typeface="Wingdings" panose="05000000000000000000" pitchFamily="2" charset="2"/>
              <a:buChar char="v"/>
            </a:pPr>
            <a:r>
              <a:rPr lang="pt-BR" sz="1600" b="1" dirty="0">
                <a:latin typeface="Verdana" panose="020B0604030504040204" pitchFamily="34" charset="0"/>
                <a:ea typeface="Verdana" panose="020B0604030504040204" pitchFamily="34" charset="0"/>
              </a:rPr>
              <a:t>Gestor de contrato</a:t>
            </a:r>
          </a:p>
          <a:p>
            <a:pPr marL="1657350" lvl="3" indent="-285750" algn="just">
              <a:lnSpc>
                <a:spcPct val="150000"/>
              </a:lnSpc>
              <a:buFont typeface="Wingdings" panose="05000000000000000000" pitchFamily="2" charset="2"/>
              <a:buChar char="v"/>
            </a:pPr>
            <a:r>
              <a:rPr lang="pt-BR" sz="1600" dirty="0">
                <a:latin typeface="Verdana" panose="020B0604030504040204" pitchFamily="34" charset="0"/>
                <a:ea typeface="Verdana" panose="020B0604030504040204" pitchFamily="34" charset="0"/>
              </a:rPr>
              <a:t>Assessoramento Jurídico</a:t>
            </a:r>
          </a:p>
          <a:p>
            <a:pPr marL="2114550" lvl="4" indent="-285750" algn="just">
              <a:lnSpc>
                <a:spcPct val="150000"/>
              </a:lnSpc>
              <a:buFont typeface="Wingdings" panose="05000000000000000000" pitchFamily="2" charset="2"/>
              <a:buChar char="v"/>
            </a:pPr>
            <a:r>
              <a:rPr lang="pt-BR" sz="1600" dirty="0">
                <a:latin typeface="Verdana" panose="020B0604030504040204" pitchFamily="34" charset="0"/>
                <a:ea typeface="Verdana" panose="020B0604030504040204" pitchFamily="34" charset="0"/>
              </a:rPr>
              <a:t>Controle Interno</a:t>
            </a:r>
          </a:p>
        </p:txBody>
      </p:sp>
    </p:spTree>
    <p:extLst>
      <p:ext uri="{BB962C8B-B14F-4D97-AF65-F5344CB8AC3E}">
        <p14:creationId xmlns:p14="http://schemas.microsoft.com/office/powerpoint/2010/main" val="173126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392993">
            <a:off x="-804236" y="46970"/>
            <a:ext cx="2642442" cy="729010"/>
            <a:chOff x="0" y="0"/>
            <a:chExt cx="5284884" cy="1458020"/>
          </a:xfrm>
        </p:grpSpPr>
        <p:grpSp>
          <p:nvGrpSpPr>
            <p:cNvPr id="3" name="Group 3"/>
            <p:cNvGrpSpPr/>
            <p:nvPr/>
          </p:nvGrpSpPr>
          <p:grpSpPr>
            <a:xfrm rot="-5400000">
              <a:off x="2353706" y="-1473158"/>
              <a:ext cx="577473" cy="5284884"/>
              <a:chOff x="0" y="0"/>
              <a:chExt cx="114069" cy="1043928"/>
            </a:xfrm>
          </p:grpSpPr>
          <p:sp>
            <p:nvSpPr>
              <p:cNvPr id="4" name="Freeform 4"/>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FEA200"/>
              </a:solidFill>
            </p:spPr>
            <p:txBody>
              <a:bodyPr/>
              <a:lstStyle/>
              <a:p>
                <a:endParaRPr lang="pt-BR" sz="1200"/>
              </a:p>
            </p:txBody>
          </p:sp>
          <p:sp>
            <p:nvSpPr>
              <p:cNvPr id="5" name="TextBox 5"/>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p:cNvGrpSpPr/>
            <p:nvPr/>
          </p:nvGrpSpPr>
          <p:grpSpPr>
            <a:xfrm rot="-5400000">
              <a:off x="2353706" y="-2353706"/>
              <a:ext cx="577473" cy="5284884"/>
              <a:chOff x="0" y="0"/>
              <a:chExt cx="114069" cy="1043928"/>
            </a:xfrm>
          </p:grpSpPr>
          <p:sp>
            <p:nvSpPr>
              <p:cNvPr id="7" name="Freeform 7"/>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3847A2"/>
              </a:solidFill>
            </p:spPr>
            <p:txBody>
              <a:bodyPr/>
              <a:lstStyle/>
              <a:p>
                <a:endParaRPr lang="pt-BR" sz="1200"/>
              </a:p>
            </p:txBody>
          </p:sp>
          <p:sp>
            <p:nvSpPr>
              <p:cNvPr id="8" name="TextBox 8"/>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grpSp>
        <p:nvGrpSpPr>
          <p:cNvPr id="10" name="Group 10"/>
          <p:cNvGrpSpPr/>
          <p:nvPr/>
        </p:nvGrpSpPr>
        <p:grpSpPr>
          <a:xfrm rot="-2392993">
            <a:off x="10312598" y="6162634"/>
            <a:ext cx="2642442" cy="729010"/>
            <a:chOff x="0" y="0"/>
            <a:chExt cx="5284884" cy="1458020"/>
          </a:xfrm>
        </p:grpSpPr>
        <p:grpSp>
          <p:nvGrpSpPr>
            <p:cNvPr id="11" name="Group 11"/>
            <p:cNvGrpSpPr/>
            <p:nvPr/>
          </p:nvGrpSpPr>
          <p:grpSpPr>
            <a:xfrm rot="-5400000">
              <a:off x="2353706" y="-1473158"/>
              <a:ext cx="577473" cy="5284884"/>
              <a:chOff x="0" y="0"/>
              <a:chExt cx="114069" cy="1043928"/>
            </a:xfrm>
          </p:grpSpPr>
          <p:sp>
            <p:nvSpPr>
              <p:cNvPr id="12" name="Freeform 12"/>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FEA200"/>
              </a:solidFill>
            </p:spPr>
            <p:txBody>
              <a:bodyPr/>
              <a:lstStyle/>
              <a:p>
                <a:endParaRPr lang="pt-BR" sz="1200"/>
              </a:p>
            </p:txBody>
          </p:sp>
          <p:sp>
            <p:nvSpPr>
              <p:cNvPr id="13" name="TextBox 13"/>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4" name="Group 14"/>
            <p:cNvGrpSpPr/>
            <p:nvPr/>
          </p:nvGrpSpPr>
          <p:grpSpPr>
            <a:xfrm rot="-5400000">
              <a:off x="2353706" y="-2353706"/>
              <a:ext cx="577473" cy="5284884"/>
              <a:chOff x="0" y="0"/>
              <a:chExt cx="114069" cy="1043928"/>
            </a:xfrm>
          </p:grpSpPr>
          <p:sp>
            <p:nvSpPr>
              <p:cNvPr id="15" name="Freeform 15"/>
              <p:cNvSpPr/>
              <p:nvPr/>
            </p:nvSpPr>
            <p:spPr>
              <a:xfrm>
                <a:off x="0" y="0"/>
                <a:ext cx="114069" cy="1043928"/>
              </a:xfrm>
              <a:custGeom>
                <a:avLst/>
                <a:gdLst/>
                <a:ahLst/>
                <a:cxnLst/>
                <a:rect l="l" t="t" r="r" b="b"/>
                <a:pathLst>
                  <a:path w="114069" h="1043928">
                    <a:moveTo>
                      <a:pt x="0" y="0"/>
                    </a:moveTo>
                    <a:lnTo>
                      <a:pt x="114069" y="0"/>
                    </a:lnTo>
                    <a:lnTo>
                      <a:pt x="114069" y="1043928"/>
                    </a:lnTo>
                    <a:lnTo>
                      <a:pt x="0" y="1043928"/>
                    </a:lnTo>
                    <a:close/>
                  </a:path>
                </a:pathLst>
              </a:custGeom>
              <a:solidFill>
                <a:srgbClr val="3847A2"/>
              </a:solidFill>
            </p:spPr>
            <p:txBody>
              <a:bodyPr/>
              <a:lstStyle/>
              <a:p>
                <a:endParaRPr lang="pt-BR" sz="1200"/>
              </a:p>
            </p:txBody>
          </p:sp>
          <p:sp>
            <p:nvSpPr>
              <p:cNvPr id="16" name="TextBox 16"/>
              <p:cNvSpPr txBox="1"/>
              <p:nvPr/>
            </p:nvSpPr>
            <p:spPr>
              <a:xfrm>
                <a:off x="0" y="-38100"/>
                <a:ext cx="114069" cy="1082028"/>
              </a:xfrm>
              <a:prstGeom prst="rect">
                <a:avLst/>
              </a:prstGeom>
            </p:spPr>
            <p:txBody>
              <a:bodyPr lIns="33867" tIns="33867" rIns="33867" bIns="33867" rtlCol="0" anchor="ctr"/>
              <a:lstStyle/>
              <a:p>
                <a:pPr algn="ctr">
                  <a:lnSpc>
                    <a:spcPts val="1773"/>
                  </a:lnSpc>
                  <a:spcBef>
                    <a:spcPct val="0"/>
                  </a:spcBef>
                </a:pPr>
                <a:endParaRPr sz="1200"/>
              </a:p>
            </p:txBody>
          </p:sp>
        </p:grpSp>
      </p:grpSp>
      <p:sp>
        <p:nvSpPr>
          <p:cNvPr id="19" name="Freeform 19"/>
          <p:cNvSpPr/>
          <p:nvPr/>
        </p:nvSpPr>
        <p:spPr>
          <a:xfrm>
            <a:off x="2137815" y="0"/>
            <a:ext cx="8380615" cy="1096399"/>
          </a:xfrm>
          <a:custGeom>
            <a:avLst/>
            <a:gdLst/>
            <a:ahLst/>
            <a:cxnLst/>
            <a:rect l="l" t="t" r="r" b="b"/>
            <a:pathLst>
              <a:path w="12570922" h="1644598">
                <a:moveTo>
                  <a:pt x="0" y="0"/>
                </a:moveTo>
                <a:lnTo>
                  <a:pt x="12570922" y="0"/>
                </a:lnTo>
                <a:lnTo>
                  <a:pt x="12570922" y="1644598"/>
                </a:lnTo>
                <a:lnTo>
                  <a:pt x="0" y="1644598"/>
                </a:lnTo>
                <a:lnTo>
                  <a:pt x="0" y="0"/>
                </a:lnTo>
                <a:close/>
              </a:path>
            </a:pathLst>
          </a:custGeom>
          <a:blipFill>
            <a:blip r:embed="rId2"/>
            <a:stretch>
              <a:fillRect b="-55815"/>
            </a:stretch>
          </a:blipFill>
        </p:spPr>
        <p:txBody>
          <a:bodyPr/>
          <a:lstStyle/>
          <a:p>
            <a:endParaRPr lang="pt-BR" sz="1200"/>
          </a:p>
        </p:txBody>
      </p:sp>
      <p:sp>
        <p:nvSpPr>
          <p:cNvPr id="20" name="Freeform 20"/>
          <p:cNvSpPr/>
          <p:nvPr/>
        </p:nvSpPr>
        <p:spPr>
          <a:xfrm>
            <a:off x="375828" y="1346542"/>
            <a:ext cx="9450155" cy="4687511"/>
          </a:xfrm>
          <a:custGeom>
            <a:avLst/>
            <a:gdLst/>
            <a:ahLst/>
            <a:cxnLst/>
            <a:rect l="l" t="t" r="r" b="b"/>
            <a:pathLst>
              <a:path w="14175232" h="7031266">
                <a:moveTo>
                  <a:pt x="0" y="0"/>
                </a:moveTo>
                <a:lnTo>
                  <a:pt x="14175232" y="0"/>
                </a:lnTo>
                <a:lnTo>
                  <a:pt x="14175232" y="7031266"/>
                </a:lnTo>
                <a:lnTo>
                  <a:pt x="0" y="7031266"/>
                </a:lnTo>
                <a:lnTo>
                  <a:pt x="0" y="0"/>
                </a:lnTo>
                <a:close/>
              </a:path>
            </a:pathLst>
          </a:custGeom>
          <a:blipFill>
            <a:blip r:embed="rId3"/>
            <a:stretch>
              <a:fillRect/>
            </a:stretch>
          </a:blipFill>
        </p:spPr>
        <p:txBody>
          <a:bodyPr/>
          <a:lstStyle/>
          <a:p>
            <a:endParaRPr lang="pt-B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5400000">
            <a:off x="5953584" y="-5519261"/>
            <a:ext cx="284833" cy="12192000"/>
            <a:chOff x="0" y="0"/>
            <a:chExt cx="112527" cy="4816593"/>
          </a:xfrm>
        </p:grpSpPr>
        <p:sp>
          <p:nvSpPr>
            <p:cNvPr id="4" name="Freeform 4"/>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FEA200"/>
            </a:solidFill>
          </p:spPr>
          <p:txBody>
            <a:bodyPr/>
            <a:lstStyle/>
            <a:p>
              <a:endParaRPr lang="pt-BR" sz="1200"/>
            </a:p>
          </p:txBody>
        </p:sp>
        <p:sp>
          <p:nvSpPr>
            <p:cNvPr id="5" name="TextBox 5"/>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p:cNvGrpSpPr/>
          <p:nvPr/>
        </p:nvGrpSpPr>
        <p:grpSpPr>
          <a:xfrm rot="-5400000">
            <a:off x="5953584" y="-5953583"/>
            <a:ext cx="284833" cy="12192000"/>
            <a:chOff x="0" y="0"/>
            <a:chExt cx="112527" cy="4816593"/>
          </a:xfrm>
        </p:grpSpPr>
        <p:sp>
          <p:nvSpPr>
            <p:cNvPr id="7" name="Freeform 7"/>
            <p:cNvSpPr/>
            <p:nvPr/>
          </p:nvSpPr>
          <p:spPr>
            <a:xfrm>
              <a:off x="0" y="0"/>
              <a:ext cx="112527" cy="4816592"/>
            </a:xfrm>
            <a:custGeom>
              <a:avLst/>
              <a:gdLst/>
              <a:ahLst/>
              <a:cxnLst/>
              <a:rect l="l" t="t" r="r" b="b"/>
              <a:pathLst>
                <a:path w="112527" h="4816592">
                  <a:moveTo>
                    <a:pt x="0" y="0"/>
                  </a:moveTo>
                  <a:lnTo>
                    <a:pt x="112527" y="0"/>
                  </a:lnTo>
                  <a:lnTo>
                    <a:pt x="112527" y="4816592"/>
                  </a:lnTo>
                  <a:lnTo>
                    <a:pt x="0" y="4816592"/>
                  </a:lnTo>
                  <a:close/>
                </a:path>
              </a:pathLst>
            </a:custGeom>
            <a:solidFill>
              <a:srgbClr val="3847A2"/>
            </a:solidFill>
          </p:spPr>
          <p:txBody>
            <a:bodyPr/>
            <a:lstStyle/>
            <a:p>
              <a:endParaRPr lang="pt-BR" sz="1200"/>
            </a:p>
          </p:txBody>
        </p:sp>
        <p:sp>
          <p:nvSpPr>
            <p:cNvPr id="8" name="TextBox 8"/>
            <p:cNvSpPr txBox="1"/>
            <p:nvPr/>
          </p:nvSpPr>
          <p:spPr>
            <a:xfrm>
              <a:off x="0" y="-38100"/>
              <a:ext cx="112527" cy="485469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p:cNvGrpSpPr/>
          <p:nvPr/>
        </p:nvGrpSpPr>
        <p:grpSpPr>
          <a:xfrm rot="-5400000">
            <a:off x="6037992" y="-112081"/>
            <a:ext cx="116017" cy="12192000"/>
            <a:chOff x="0" y="0"/>
            <a:chExt cx="45834" cy="4816593"/>
          </a:xfrm>
        </p:grpSpPr>
        <p:sp>
          <p:nvSpPr>
            <p:cNvPr id="12" name="Freeform 12"/>
            <p:cNvSpPr/>
            <p:nvPr/>
          </p:nvSpPr>
          <p:spPr>
            <a:xfrm>
              <a:off x="0" y="0"/>
              <a:ext cx="45834" cy="4816592"/>
            </a:xfrm>
            <a:custGeom>
              <a:avLst/>
              <a:gdLst/>
              <a:ahLst/>
              <a:cxnLst/>
              <a:rect l="l" t="t" r="r" b="b"/>
              <a:pathLst>
                <a:path w="45834" h="4816592">
                  <a:moveTo>
                    <a:pt x="0" y="0"/>
                  </a:moveTo>
                  <a:lnTo>
                    <a:pt x="45834" y="0"/>
                  </a:lnTo>
                  <a:lnTo>
                    <a:pt x="45834" y="4816592"/>
                  </a:lnTo>
                  <a:lnTo>
                    <a:pt x="0" y="4816592"/>
                  </a:lnTo>
                  <a:close/>
                </a:path>
              </a:pathLst>
            </a:custGeom>
            <a:solidFill>
              <a:srgbClr val="3847A2"/>
            </a:solidFill>
          </p:spPr>
          <p:txBody>
            <a:bodyPr/>
            <a:lstStyle/>
            <a:p>
              <a:endParaRPr lang="pt-BR" sz="1200"/>
            </a:p>
          </p:txBody>
        </p:sp>
        <p:sp>
          <p:nvSpPr>
            <p:cNvPr id="13" name="TextBox 13"/>
            <p:cNvSpPr txBox="1"/>
            <p:nvPr/>
          </p:nvSpPr>
          <p:spPr>
            <a:xfrm>
              <a:off x="0" y="-38100"/>
              <a:ext cx="45834" cy="4854693"/>
            </a:xfrm>
            <a:prstGeom prst="rect">
              <a:avLst/>
            </a:prstGeom>
          </p:spPr>
          <p:txBody>
            <a:bodyPr lIns="33867" tIns="33867" rIns="33867" bIns="33867" rtlCol="0" anchor="ctr"/>
            <a:lstStyle/>
            <a:p>
              <a:pPr algn="ctr">
                <a:lnSpc>
                  <a:spcPts val="1773"/>
                </a:lnSpc>
                <a:spcBef>
                  <a:spcPct val="0"/>
                </a:spcBef>
              </a:pPr>
              <a:endParaRPr sz="1200"/>
            </a:p>
          </p:txBody>
        </p:sp>
      </p:grpSp>
      <p:sp>
        <p:nvSpPr>
          <p:cNvPr id="14" name="Freeform 14"/>
          <p:cNvSpPr/>
          <p:nvPr/>
        </p:nvSpPr>
        <p:spPr>
          <a:xfrm>
            <a:off x="1753227" y="745470"/>
            <a:ext cx="8685547" cy="924889"/>
          </a:xfrm>
          <a:custGeom>
            <a:avLst/>
            <a:gdLst/>
            <a:ahLst/>
            <a:cxnLst/>
            <a:rect l="l" t="t" r="r" b="b"/>
            <a:pathLst>
              <a:path w="13028320" h="1387333">
                <a:moveTo>
                  <a:pt x="0" y="0"/>
                </a:moveTo>
                <a:lnTo>
                  <a:pt x="13028320" y="0"/>
                </a:lnTo>
                <a:lnTo>
                  <a:pt x="13028320" y="1387333"/>
                </a:lnTo>
                <a:lnTo>
                  <a:pt x="0" y="1387333"/>
                </a:lnTo>
                <a:lnTo>
                  <a:pt x="0" y="0"/>
                </a:lnTo>
                <a:close/>
              </a:path>
            </a:pathLst>
          </a:custGeom>
          <a:blipFill>
            <a:blip r:embed="rId2"/>
            <a:stretch>
              <a:fillRect b="-59320"/>
            </a:stretch>
          </a:blipFill>
        </p:spPr>
        <p:txBody>
          <a:bodyPr/>
          <a:lstStyle/>
          <a:p>
            <a:endParaRPr lang="pt-BR" sz="1200"/>
          </a:p>
        </p:txBody>
      </p:sp>
      <p:sp>
        <p:nvSpPr>
          <p:cNvPr id="15" name="Freeform 15"/>
          <p:cNvSpPr/>
          <p:nvPr/>
        </p:nvSpPr>
        <p:spPr>
          <a:xfrm>
            <a:off x="2296694" y="1696674"/>
            <a:ext cx="7598613" cy="4165737"/>
          </a:xfrm>
          <a:custGeom>
            <a:avLst/>
            <a:gdLst/>
            <a:ahLst/>
            <a:cxnLst/>
            <a:rect l="l" t="t" r="r" b="b"/>
            <a:pathLst>
              <a:path w="11397919" h="6248605">
                <a:moveTo>
                  <a:pt x="0" y="0"/>
                </a:moveTo>
                <a:lnTo>
                  <a:pt x="11397920" y="0"/>
                </a:lnTo>
                <a:lnTo>
                  <a:pt x="11397920" y="6248605"/>
                </a:lnTo>
                <a:lnTo>
                  <a:pt x="0" y="6248605"/>
                </a:lnTo>
                <a:lnTo>
                  <a:pt x="0" y="0"/>
                </a:lnTo>
                <a:close/>
              </a:path>
            </a:pathLst>
          </a:custGeom>
          <a:blipFill>
            <a:blip r:embed="rId3"/>
            <a:stretch>
              <a:fillRect/>
            </a:stretch>
          </a:blipFill>
        </p:spPr>
        <p:txBody>
          <a:bodyPr/>
          <a:lstStyle/>
          <a:p>
            <a:endParaRPr lang="pt-BR" sz="1200"/>
          </a:p>
        </p:txBody>
      </p:sp>
    </p:spTree>
  </p:cSld>
  <p:clrMapOvr>
    <a:masterClrMapping/>
  </p:clrMapOvr>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1119</TotalTime>
  <Words>3682</Words>
  <Application>Microsoft Office PowerPoint</Application>
  <PresentationFormat>Widescreen</PresentationFormat>
  <Paragraphs>284</Paragraphs>
  <Slides>45</Slides>
  <Notes>26</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45</vt:i4>
      </vt:variant>
    </vt:vector>
  </HeadingPairs>
  <TitlesOfParts>
    <vt:vector size="53" baseType="lpstr">
      <vt:lpstr>Arial</vt:lpstr>
      <vt:lpstr>Calibri</vt:lpstr>
      <vt:lpstr>Lato</vt:lpstr>
      <vt:lpstr>Trebuchet MS</vt:lpstr>
      <vt:lpstr>Verdana</vt:lpstr>
      <vt:lpstr>Wingdings</vt:lpstr>
      <vt:lpstr>Wingdings 3</vt:lpstr>
      <vt:lpstr>Facetado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PLANEJAMENTO DAS CONTRATAÇÕES PÚBLICAS</dc:title>
  <dc:creator>hamilton bonatto</dc:creator>
  <cp:lastModifiedBy>Everson Biazon</cp:lastModifiedBy>
  <cp:revision>27</cp:revision>
  <dcterms:created xsi:type="dcterms:W3CDTF">2023-02-23T16:39:30Z</dcterms:created>
  <dcterms:modified xsi:type="dcterms:W3CDTF">2026-06-15T17:18:03Z</dcterms:modified>
</cp:coreProperties>
</file>